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3.xml" ContentType="application/vnd.openxmlformats-officedocument.presentationml.comments+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8" r:id="rId1"/>
  </p:sldMasterIdLst>
  <p:notesMasterIdLst>
    <p:notesMasterId r:id="rId25"/>
  </p:notesMasterIdLst>
  <p:handoutMasterIdLst>
    <p:handoutMasterId r:id="rId26"/>
  </p:handoutMasterIdLst>
  <p:sldIdLst>
    <p:sldId id="288" r:id="rId2"/>
    <p:sldId id="291" r:id="rId3"/>
    <p:sldId id="289" r:id="rId4"/>
    <p:sldId id="290" r:id="rId5"/>
    <p:sldId id="344" r:id="rId6"/>
    <p:sldId id="308" r:id="rId7"/>
    <p:sldId id="332" r:id="rId8"/>
    <p:sldId id="340" r:id="rId9"/>
    <p:sldId id="348" r:id="rId10"/>
    <p:sldId id="349" r:id="rId11"/>
    <p:sldId id="350" r:id="rId12"/>
    <p:sldId id="345" r:id="rId13"/>
    <p:sldId id="333" r:id="rId14"/>
    <p:sldId id="351" r:id="rId15"/>
    <p:sldId id="335" r:id="rId16"/>
    <p:sldId id="310" r:id="rId17"/>
    <p:sldId id="339" r:id="rId18"/>
    <p:sldId id="309" r:id="rId19"/>
    <p:sldId id="337" r:id="rId20"/>
    <p:sldId id="293" r:id="rId21"/>
    <p:sldId id="346" r:id="rId22"/>
    <p:sldId id="300" r:id="rId23"/>
    <p:sldId id="298" r:id="rId2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ir Moshe" initials="YM" lastIdx="4" clrIdx="0">
    <p:extLst>
      <p:ext uri="{19B8F6BF-5375-455C-9EA6-DF929625EA0E}">
        <p15:presenceInfo xmlns:p15="http://schemas.microsoft.com/office/powerpoint/2012/main" userId="Yair Moshe" providerId="None"/>
      </p:ext>
    </p:extLst>
  </p:cmAuthor>
  <p:cmAuthor id="2" name="Yair Moshe" initials="YM [2]" lastIdx="3" clrIdx="1">
    <p:extLst>
      <p:ext uri="{19B8F6BF-5375-455C-9EA6-DF929625EA0E}">
        <p15:presenceInfo xmlns:p15="http://schemas.microsoft.com/office/powerpoint/2012/main" userId="S::myair@technion.ac.il::72fb2c8e-9e1d-4664-922f-2384ae95d2af" providerId="AD"/>
      </p:ext>
    </p:extLst>
  </p:cmAuthor>
  <p:cmAuthor id="3" name="Zehavi, Shani" initials="ZS" lastIdx="1" clrIdx="2">
    <p:extLst>
      <p:ext uri="{19B8F6BF-5375-455C-9EA6-DF929625EA0E}">
        <p15:presenceInfo xmlns:p15="http://schemas.microsoft.com/office/powerpoint/2012/main" userId="S::shani.zehavi@intel.com::8d3089dd-7854-4ebd-8262-6fd5838c585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4496"/>
    <a:srgbClr val="9E5E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3B5C0E-A51D-0B40-AD0D-95F997150420}" v="1" dt="2023-10-06T10:06:01.2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47" autoAdjust="0"/>
    <p:restoredTop sz="75195" autoAdjust="0"/>
  </p:normalViewPr>
  <p:slideViewPr>
    <p:cSldViewPr>
      <p:cViewPr varScale="1">
        <p:scale>
          <a:sx n="135" d="100"/>
          <a:sy n="135" d="100"/>
        </p:scale>
        <p:origin x="832" y="168"/>
      </p:cViewPr>
      <p:guideLst>
        <p:guide orient="horz" pos="2160"/>
        <p:guide pos="3840"/>
      </p:guideLst>
    </p:cSldViewPr>
  </p:slideViewPr>
  <p:outlineViewPr>
    <p:cViewPr>
      <p:scale>
        <a:sx n="33" d="100"/>
        <a:sy n="33" d="100"/>
      </p:scale>
      <p:origin x="0" y="3492"/>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07-16T23:05:58.700" idx="2">
    <p:pos x="10" y="10"/>
    <p:text>If the presentation is short, the outline can be omitted. If the presentation is long, you can show the outline again for orientation at the beginning of each topic during the talk.</p:text>
    <p:extLst>
      <p:ext uri="{C676402C-5697-4E1C-873F-D02D1690AC5C}">
        <p15:threadingInfo xmlns:p15="http://schemas.microsoft.com/office/powerpoint/2012/main" timeZoneBias="-1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6-08-31T15:04:18.308" idx="1">
    <p:pos x="10" y="10"/>
    <p:text>Background slides should appear before the project goal slide if the project goal can not be understood without the background.</p:text>
    <p:extLst>
      <p:ext uri="{C676402C-5697-4E1C-873F-D02D1690AC5C}">
        <p15:threadingInfo xmlns:p15="http://schemas.microsoft.com/office/powerpoint/2012/main" timeZoneBias="-1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6-08-31T15:19:26.336" idx="4">
    <p:pos x="10" y="10"/>
    <p:text>This slide should only be included in midterm presentations</p:text>
    <p:extLst>
      <p:ext uri="{C676402C-5697-4E1C-873F-D02D1690AC5C}">
        <p15:threadingInfo xmlns:p15="http://schemas.microsoft.com/office/powerpoint/2012/main" timeZoneBias="-1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972561" y="0"/>
            <a:ext cx="3037840" cy="464820"/>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sz="quarter" idx="1"/>
          </p:nvPr>
        </p:nvSpPr>
        <p:spPr>
          <a:xfrm>
            <a:off x="1623" y="0"/>
            <a:ext cx="3037840" cy="464820"/>
          </a:xfrm>
          <a:prstGeom prst="rect">
            <a:avLst/>
          </a:prstGeom>
        </p:spPr>
        <p:txBody>
          <a:bodyPr vert="horz" lIns="91440" tIns="45720" rIns="91440" bIns="45720" rtlCol="1"/>
          <a:lstStyle>
            <a:lvl1pPr algn="l">
              <a:defRPr sz="1200"/>
            </a:lvl1pPr>
          </a:lstStyle>
          <a:p>
            <a:fld id="{C9B6F397-9295-4C9F-B4B0-31BF9D08FE68}" type="datetimeFigureOut">
              <a:rPr lang="he-IL" smtClean="0"/>
              <a:pPr/>
              <a:t>כ"א.אייר.תשפ"ה</a:t>
            </a:fld>
            <a:endParaRPr lang="he-IL"/>
          </a:p>
        </p:txBody>
      </p:sp>
      <p:sp>
        <p:nvSpPr>
          <p:cNvPr id="4" name="מציין מיקום של כותרת תחתונה 3"/>
          <p:cNvSpPr>
            <a:spLocks noGrp="1"/>
          </p:cNvSpPr>
          <p:nvPr>
            <p:ph type="ftr" sz="quarter" idx="2"/>
          </p:nvPr>
        </p:nvSpPr>
        <p:spPr>
          <a:xfrm>
            <a:off x="3972561" y="8829966"/>
            <a:ext cx="3037840" cy="464820"/>
          </a:xfrm>
          <a:prstGeom prst="rect">
            <a:avLst/>
          </a:prstGeom>
        </p:spPr>
        <p:txBody>
          <a:bodyPr vert="horz" lIns="91440" tIns="45720" rIns="91440" bIns="45720" rtlCol="1" anchor="b"/>
          <a:lstStyle>
            <a:lvl1pPr algn="r">
              <a:defRPr sz="1200"/>
            </a:lvl1pPr>
          </a:lstStyle>
          <a:p>
            <a:endParaRPr lang="he-IL"/>
          </a:p>
        </p:txBody>
      </p:sp>
      <p:sp>
        <p:nvSpPr>
          <p:cNvPr id="5" name="מציין מיקום של מספר שקופית 4"/>
          <p:cNvSpPr>
            <a:spLocks noGrp="1"/>
          </p:cNvSpPr>
          <p:nvPr>
            <p:ph type="sldNum" sz="quarter" idx="3"/>
          </p:nvPr>
        </p:nvSpPr>
        <p:spPr>
          <a:xfrm>
            <a:off x="1623" y="8829966"/>
            <a:ext cx="3037840" cy="464820"/>
          </a:xfrm>
          <a:prstGeom prst="rect">
            <a:avLst/>
          </a:prstGeom>
        </p:spPr>
        <p:txBody>
          <a:bodyPr vert="horz" lIns="91440" tIns="45720" rIns="91440" bIns="45720" rtlCol="1" anchor="b"/>
          <a:lstStyle>
            <a:lvl1pPr algn="l">
              <a:defRPr sz="1200"/>
            </a:lvl1pPr>
          </a:lstStyle>
          <a:p>
            <a:fld id="{BBE2A6A1-1652-41B2-B665-7F46B35F79A1}" type="slidenum">
              <a:rPr lang="he-IL" smtClean="0"/>
              <a:pPr/>
              <a:t>‹#›</a:t>
            </a:fld>
            <a:endParaRPr lang="he-IL"/>
          </a:p>
        </p:txBody>
      </p:sp>
    </p:spTree>
    <p:extLst>
      <p:ext uri="{BB962C8B-B14F-4D97-AF65-F5344CB8AC3E}">
        <p14:creationId xmlns:p14="http://schemas.microsoft.com/office/powerpoint/2010/main" val="201824610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972561" y="0"/>
            <a:ext cx="3037840" cy="464820"/>
          </a:xfrm>
          <a:prstGeom prst="rect">
            <a:avLst/>
          </a:prstGeom>
        </p:spPr>
        <p:txBody>
          <a:bodyPr vert="horz" lIns="91440" tIns="45720" rIns="91440" bIns="45720" rtlCol="1"/>
          <a:lstStyle>
            <a:lvl1pPr algn="r">
              <a:defRPr sz="1200"/>
            </a:lvl1pPr>
          </a:lstStyle>
          <a:p>
            <a:endParaRPr lang="he-IL"/>
          </a:p>
        </p:txBody>
      </p:sp>
      <p:sp>
        <p:nvSpPr>
          <p:cNvPr id="3" name="Date Placeholder 2"/>
          <p:cNvSpPr>
            <a:spLocks noGrp="1"/>
          </p:cNvSpPr>
          <p:nvPr>
            <p:ph type="dt" idx="1"/>
          </p:nvPr>
        </p:nvSpPr>
        <p:spPr>
          <a:xfrm>
            <a:off x="1623" y="0"/>
            <a:ext cx="3037840" cy="464820"/>
          </a:xfrm>
          <a:prstGeom prst="rect">
            <a:avLst/>
          </a:prstGeom>
        </p:spPr>
        <p:txBody>
          <a:bodyPr vert="horz" lIns="91440" tIns="45720" rIns="91440" bIns="45720" rtlCol="1"/>
          <a:lstStyle>
            <a:lvl1pPr algn="l">
              <a:defRPr sz="1200"/>
            </a:lvl1pPr>
          </a:lstStyle>
          <a:p>
            <a:fld id="{543B7BDA-9DDC-4E4C-973D-E4A3E66645CD}" type="datetimeFigureOut">
              <a:rPr lang="he-IL" smtClean="0"/>
              <a:pPr/>
              <a:t>כ"א.אייר.תשפ"ה</a:t>
            </a:fld>
            <a:endParaRPr lang="he-IL"/>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1440" tIns="45720" rIns="91440" bIns="45720" rtlCol="1" anchor="ctr"/>
          <a:lstStyle/>
          <a:p>
            <a:endParaRPr lang="he-IL"/>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1440" tIns="45720" rIns="91440" bIns="45720" rtl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3972561" y="8829966"/>
            <a:ext cx="3037840" cy="464820"/>
          </a:xfrm>
          <a:prstGeom prst="rect">
            <a:avLst/>
          </a:prstGeom>
        </p:spPr>
        <p:txBody>
          <a:bodyPr vert="horz" lIns="91440" tIns="45720" rIns="91440" bIns="45720" rtlCol="1" anchor="b"/>
          <a:lstStyle>
            <a:lvl1pPr algn="r">
              <a:defRPr sz="1200"/>
            </a:lvl1pPr>
          </a:lstStyle>
          <a:p>
            <a:endParaRPr lang="he-IL"/>
          </a:p>
        </p:txBody>
      </p:sp>
      <p:sp>
        <p:nvSpPr>
          <p:cNvPr id="7" name="Slide Number Placeholder 6"/>
          <p:cNvSpPr>
            <a:spLocks noGrp="1"/>
          </p:cNvSpPr>
          <p:nvPr>
            <p:ph type="sldNum" sz="quarter" idx="5"/>
          </p:nvPr>
        </p:nvSpPr>
        <p:spPr>
          <a:xfrm>
            <a:off x="1623" y="8829966"/>
            <a:ext cx="3037840" cy="464820"/>
          </a:xfrm>
          <a:prstGeom prst="rect">
            <a:avLst/>
          </a:prstGeom>
        </p:spPr>
        <p:txBody>
          <a:bodyPr vert="horz" lIns="91440" tIns="45720" rIns="91440" bIns="45720" rtlCol="1" anchor="b"/>
          <a:lstStyle>
            <a:lvl1pPr algn="l">
              <a:defRPr sz="1200"/>
            </a:lvl1pPr>
          </a:lstStyle>
          <a:p>
            <a:fld id="{C8C92D0D-AF30-4211-86C4-A3B87597F349}" type="slidenum">
              <a:rPr lang="he-IL" smtClean="0"/>
              <a:pPr/>
              <a:t>‹#›</a:t>
            </a:fld>
            <a:endParaRPr lang="he-IL"/>
          </a:p>
        </p:txBody>
      </p:sp>
    </p:spTree>
    <p:extLst>
      <p:ext uri="{BB962C8B-B14F-4D97-AF65-F5344CB8AC3E}">
        <p14:creationId xmlns:p14="http://schemas.microsoft.com/office/powerpoint/2010/main" val="2371792312"/>
      </p:ext>
    </p:extLst>
  </p:cSld>
  <p:clrMap bg1="lt1" tx1="dk1" bg2="lt2" tx2="dk2" accent1="accent1" accent2="accent2" accent3="accent3" accent4="accent4" accent5="accent5" accent6="accent6" hlink="hlink" folHlink="folHlink"/>
  <p:hf hdr="0" ftr="0" dt="0"/>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406400" y="696913"/>
            <a:ext cx="6197600" cy="3486150"/>
          </a:xfrm>
        </p:spPr>
      </p:sp>
      <p:sp>
        <p:nvSpPr>
          <p:cNvPr id="3" name="מציין מיקום של הערות 2"/>
          <p:cNvSpPr>
            <a:spLocks noGrp="1"/>
          </p:cNvSpPr>
          <p:nvPr>
            <p:ph type="body" idx="1"/>
          </p:nvPr>
        </p:nvSpPr>
        <p:spPr/>
        <p:txBody>
          <a:bodyPr/>
          <a:lstStyle/>
          <a:p>
            <a:r>
              <a:rPr lang="he-IL" dirty="0"/>
              <a:t>ליעד:</a:t>
            </a:r>
          </a:p>
          <a:p>
            <a:r>
              <a:rPr lang="he-IL" dirty="0"/>
              <a:t>היי, אנחנו ליעד ושהם. מקווים שהתקופה עוברת בשלום יחסית ושמחים שיכולנו סוף סוף להיפגש להציג את הפרויקט שלנו.</a:t>
            </a:r>
          </a:p>
          <a:p>
            <a:r>
              <a:rPr lang="he-IL" dirty="0"/>
              <a:t>כפי שאתם זוכרים ממצגת האמצע, הפרויקט שלנו עוסק בניתוח ואפיון חכם של פארקים ציבוריים מתוך וידיאו ממצלמות אבטחה באמצעות ראייה ממוחשבת ולמידה.</a:t>
            </a:r>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1</a:t>
            </a:fld>
            <a:endParaRPr lang="he-IL"/>
          </a:p>
        </p:txBody>
      </p:sp>
    </p:spTree>
    <p:extLst>
      <p:ext uri="{BB962C8B-B14F-4D97-AF65-F5344CB8AC3E}">
        <p14:creationId xmlns:p14="http://schemas.microsoft.com/office/powerpoint/2010/main" val="3398143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1E3F4-D05F-BE51-18A5-9680E01895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4B8B76-8041-44A5-84D9-AC71AC26EF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95F24F-5386-A381-4B63-A6D81D1485A2}"/>
              </a:ext>
            </a:extLst>
          </p:cNvPr>
          <p:cNvSpPr>
            <a:spLocks noGrp="1"/>
          </p:cNvSpPr>
          <p:nvPr>
            <p:ph type="body" idx="1"/>
          </p:nvPr>
        </p:nvSpPr>
        <p:spPr/>
        <p:txBody>
          <a:bodyPr/>
          <a:lstStyle/>
          <a:p>
            <a:r>
              <a:rPr lang="he-IL" dirty="0"/>
              <a:t>שהם:</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בהיבט של המימוש –מדובר במאות שעות וידיאו. הרצת האלגוריתם פריים פריים לקחה ימים שלמים והניבה מאות אלפי זיהויים מכל סרטון שרובם לא רלוונטיים(קבוצות לא יציבות שאנחנו </a:t>
            </a:r>
            <a:r>
              <a:rPr lang="he-IL" dirty="0" err="1"/>
              <a:t>מפלטרים</a:t>
            </a:r>
            <a:r>
              <a:rPr lang="he-IL" dirty="0"/>
              <a:t> אח"כ)</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dirty="0"/>
              <a:t>היינו צריכים לבנות אלגוריתם לדילול וסינון של קבוצות כדי לזהות את הקבוצות המשמעותיות לאורך זמן</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dirty="0"/>
              <a:t>לאחר שסיימנו את מרבית העבודה שמנו לב שחלק מהסרטונים היו בפורמט שבעייתי לפונקציות של </a:t>
            </a:r>
            <a:r>
              <a:rPr lang="he-IL" dirty="0" err="1"/>
              <a:t>o</a:t>
            </a:r>
            <a:r>
              <a:rPr lang="en-US" dirty="0" err="1"/>
              <a:t>penCV</a:t>
            </a:r>
            <a:r>
              <a:rPr lang="he-IL" dirty="0"/>
              <a:t> והיינו צריכים לשנות האלגוריתם בצורה חכמה כך שאנחנו קודם שומרים </a:t>
            </a:r>
            <a:r>
              <a:rPr lang="he-IL" dirty="0" err="1"/>
              <a:t>פריימים</a:t>
            </a:r>
            <a:r>
              <a:rPr lang="he-IL" dirty="0"/>
              <a:t> מייצגים בזיכרון ואז מריצים את האלגוריתם רק עליהם במקום להריץ ברצף(להסביר קצת יותר מה בדיוק קרה אם הם שואלים)</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endParaRPr lang="he-IL" dirty="0"/>
          </a:p>
          <a:p>
            <a:endParaRPr lang="en-IL" dirty="0"/>
          </a:p>
        </p:txBody>
      </p:sp>
      <p:sp>
        <p:nvSpPr>
          <p:cNvPr id="4" name="Slide Number Placeholder 3">
            <a:extLst>
              <a:ext uri="{FF2B5EF4-FFF2-40B4-BE49-F238E27FC236}">
                <a16:creationId xmlns:a16="http://schemas.microsoft.com/office/drawing/2014/main" id="{E9DA792D-FADC-D574-0395-965B2D7CD0C0}"/>
              </a:ext>
            </a:extLst>
          </p:cNvPr>
          <p:cNvSpPr>
            <a:spLocks noGrp="1"/>
          </p:cNvSpPr>
          <p:nvPr>
            <p:ph type="sldNum" sz="quarter" idx="5"/>
          </p:nvPr>
        </p:nvSpPr>
        <p:spPr/>
        <p:txBody>
          <a:bodyPr/>
          <a:lstStyle/>
          <a:p>
            <a:fld id="{C8C92D0D-AF30-4211-86C4-A3B87597F349}" type="slidenum">
              <a:rPr lang="he-IL" smtClean="0"/>
              <a:pPr/>
              <a:t>10</a:t>
            </a:fld>
            <a:endParaRPr lang="he-IL"/>
          </a:p>
        </p:txBody>
      </p:sp>
    </p:spTree>
    <p:extLst>
      <p:ext uri="{BB962C8B-B14F-4D97-AF65-F5344CB8AC3E}">
        <p14:creationId xmlns:p14="http://schemas.microsoft.com/office/powerpoint/2010/main" val="2767055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F642A-930B-B0BA-4799-D83BD9E9EB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EB8CF6-946B-8040-7D01-5F96B3422D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09E8CA-BC3D-9A9A-3C94-E20ACF4642E6}"/>
              </a:ext>
            </a:extLst>
          </p:cNvPr>
          <p:cNvSpPr>
            <a:spLocks noGrp="1"/>
          </p:cNvSpPr>
          <p:nvPr>
            <p:ph type="body" idx="1"/>
          </p:nvPr>
        </p:nvSpPr>
        <p:spPr/>
        <p:txBody>
          <a:bodyPr/>
          <a:lstStyle/>
          <a:p>
            <a:r>
              <a:rPr lang="he-IL" dirty="0"/>
              <a:t>שהם:</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בהיבט של המימוש –מדובר במאות שעות וידיאו. הרצת האלגוריתם פריים פריים לקחה ימים שלמים והניבה מאות אלפי זיהויים מכל סרטון שרובם לא רלוונטיים(קבוצות לא יציבות שאנחנו </a:t>
            </a:r>
            <a:r>
              <a:rPr lang="he-IL" dirty="0" err="1"/>
              <a:t>מפלטרים</a:t>
            </a:r>
            <a:r>
              <a:rPr lang="he-IL" dirty="0"/>
              <a:t> אח"כ)</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dirty="0"/>
              <a:t>היינו צריכים לבנות אלגוריתם לדילול וסינון של קבוצות כדי לזהות את הקבוצות המשמעותיות לאורך זמן</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dirty="0"/>
              <a:t>לאחר שסיימנו את מרבית העבודה שמנו לב שחלק מהסרטונים היו בפורמט שבעייתי לפונקציות של </a:t>
            </a:r>
            <a:r>
              <a:rPr lang="he-IL" dirty="0" err="1"/>
              <a:t>o</a:t>
            </a:r>
            <a:r>
              <a:rPr lang="en-US" dirty="0" err="1"/>
              <a:t>penCV</a:t>
            </a:r>
            <a:r>
              <a:rPr lang="he-IL" dirty="0"/>
              <a:t> והיינו צריכים לשנות האלגוריתם בצורה חכמה כך שאנחנו קודם שומרים </a:t>
            </a:r>
            <a:r>
              <a:rPr lang="he-IL" dirty="0" err="1"/>
              <a:t>פריימים</a:t>
            </a:r>
            <a:r>
              <a:rPr lang="he-IL" dirty="0"/>
              <a:t> מייצגים בזיכרון ואז מריצים את האלגוריתם רק עליהם במקום להריץ ברצף(להסביר קצת יותר מה בדיוק קרה אם הם שואלים)</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endParaRPr lang="he-IL" dirty="0"/>
          </a:p>
          <a:p>
            <a:endParaRPr lang="en-IL" dirty="0"/>
          </a:p>
        </p:txBody>
      </p:sp>
      <p:sp>
        <p:nvSpPr>
          <p:cNvPr id="4" name="Slide Number Placeholder 3">
            <a:extLst>
              <a:ext uri="{FF2B5EF4-FFF2-40B4-BE49-F238E27FC236}">
                <a16:creationId xmlns:a16="http://schemas.microsoft.com/office/drawing/2014/main" id="{1114061C-B653-00EC-9354-D5ADD204AF15}"/>
              </a:ext>
            </a:extLst>
          </p:cNvPr>
          <p:cNvSpPr>
            <a:spLocks noGrp="1"/>
          </p:cNvSpPr>
          <p:nvPr>
            <p:ph type="sldNum" sz="quarter" idx="5"/>
          </p:nvPr>
        </p:nvSpPr>
        <p:spPr/>
        <p:txBody>
          <a:bodyPr/>
          <a:lstStyle/>
          <a:p>
            <a:fld id="{C8C92D0D-AF30-4211-86C4-A3B87597F349}" type="slidenum">
              <a:rPr lang="he-IL" smtClean="0"/>
              <a:pPr/>
              <a:t>11</a:t>
            </a:fld>
            <a:endParaRPr lang="he-IL"/>
          </a:p>
        </p:txBody>
      </p:sp>
    </p:spTree>
    <p:extLst>
      <p:ext uri="{BB962C8B-B14F-4D97-AF65-F5344CB8AC3E}">
        <p14:creationId xmlns:p14="http://schemas.microsoft.com/office/powerpoint/2010/main" val="2640932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C8C92D0D-AF30-4211-86C4-A3B87597F349}" type="slidenum">
              <a:rPr lang="he-IL" smtClean="0"/>
              <a:pPr/>
              <a:t>12</a:t>
            </a:fld>
            <a:endParaRPr lang="he-IL"/>
          </a:p>
        </p:txBody>
      </p:sp>
    </p:spTree>
    <p:extLst>
      <p:ext uri="{BB962C8B-B14F-4D97-AF65-F5344CB8AC3E}">
        <p14:creationId xmlns:p14="http://schemas.microsoft.com/office/powerpoint/2010/main" val="1546733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 ליעד</a:t>
            </a:r>
          </a:p>
          <a:p>
            <a:r>
              <a:rPr lang="he-IL" dirty="0"/>
              <a:t>על סקר הספרות הרחבנו די הרבה במצגת האמצע, אין הרבה מה להוסיף מאז</a:t>
            </a:r>
          </a:p>
          <a:p>
            <a:r>
              <a:rPr lang="he-IL" dirty="0"/>
              <a:t>נזכיר רק את השאלות העיקריות שעלו לנו בתחילת העבודה ושרצינו למצוא להן תשובות בסקר הספרות: </a:t>
            </a:r>
          </a:p>
          <a:p>
            <a:pPr marL="171450" indent="-171450">
              <a:buFont typeface="Arial" panose="020B0604020202020204" pitchFamily="34" charset="0"/>
              <a:buChar char="•"/>
            </a:pPr>
            <a:r>
              <a:rPr lang="he-IL" dirty="0"/>
              <a:t>מה אנחנו מגדירים בתור מרחב אינטימי, אישי, וחברתי כדי לאפיין קבוצות</a:t>
            </a:r>
            <a:r>
              <a:rPr lang="en-US" dirty="0"/>
              <a:t>;</a:t>
            </a:r>
            <a:r>
              <a:rPr lang="he-IL" dirty="0"/>
              <a:t> </a:t>
            </a:r>
          </a:p>
          <a:p>
            <a:pPr marL="171450" indent="-171450">
              <a:buFont typeface="Arial" panose="020B0604020202020204" pitchFamily="34" charset="0"/>
              <a:buChar char="•"/>
            </a:pPr>
            <a:r>
              <a:rPr lang="he-IL" dirty="0"/>
              <a:t>איפה היינו מצפים </a:t>
            </a:r>
            <a:r>
              <a:rPr lang="he-IL" dirty="0" err="1"/>
              <a:t>נאיבים</a:t>
            </a:r>
            <a:r>
              <a:rPr lang="he-IL" dirty="0"/>
              <a:t> שיהיו יותר זיהויים ומתי וכו'</a:t>
            </a:r>
          </a:p>
          <a:p>
            <a:pPr marL="171450" indent="-171450">
              <a:buFont typeface="Arial" panose="020B0604020202020204" pitchFamily="34" charset="0"/>
              <a:buChar char="•"/>
            </a:pPr>
            <a:r>
              <a:rPr lang="he-IL" dirty="0"/>
              <a:t>מה אנחנו מגדירים בתור קבוצה יציבה ומה בתור מעבר אקראי של אנשים אלה על פני אלה</a:t>
            </a:r>
          </a:p>
          <a:p>
            <a:pPr marL="171450" indent="-171450">
              <a:buFont typeface="Arial" panose="020B0604020202020204" pitchFamily="34" charset="0"/>
              <a:buChar char="•"/>
            </a:pPr>
            <a:r>
              <a:rPr lang="he-IL" dirty="0"/>
              <a:t>עד כמה אנחנו מאפשרים לקבוצה לזוז ולהשתנות עד שהיא כבר לא נחשבת אותה הקבוצה</a:t>
            </a:r>
          </a:p>
          <a:p>
            <a:pPr marL="171450" indent="-171450">
              <a:buFont typeface="Arial" panose="020B0604020202020204" pitchFamily="34" charset="0"/>
              <a:buChar char="•"/>
            </a:pPr>
            <a:r>
              <a:rPr lang="he-IL" dirty="0"/>
              <a:t>איך מזהים היווצרות והתפרקות של קבוצה</a:t>
            </a:r>
          </a:p>
          <a:p>
            <a:endParaRPr lang="en-IL" dirty="0"/>
          </a:p>
        </p:txBody>
      </p:sp>
      <p:sp>
        <p:nvSpPr>
          <p:cNvPr id="4" name="Slide Number Placeholder 3"/>
          <p:cNvSpPr>
            <a:spLocks noGrp="1"/>
          </p:cNvSpPr>
          <p:nvPr>
            <p:ph type="sldNum" sz="quarter" idx="5"/>
          </p:nvPr>
        </p:nvSpPr>
        <p:spPr/>
        <p:txBody>
          <a:bodyPr/>
          <a:lstStyle/>
          <a:p>
            <a:fld id="{C8C92D0D-AF30-4211-86C4-A3B87597F349}" type="slidenum">
              <a:rPr lang="he-IL" smtClean="0"/>
              <a:pPr/>
              <a:t>13</a:t>
            </a:fld>
            <a:endParaRPr lang="he-IL"/>
          </a:p>
        </p:txBody>
      </p:sp>
    </p:spTree>
    <p:extLst>
      <p:ext uri="{BB962C8B-B14F-4D97-AF65-F5344CB8AC3E}">
        <p14:creationId xmlns:p14="http://schemas.microsoft.com/office/powerpoint/2010/main" val="3023077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65ACA-3022-67D5-F215-248036E19C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1AA842-9A4E-6869-5FAB-E75878D74B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3A32FB-03FF-E9D4-75E3-70B9847D6A62}"/>
              </a:ext>
            </a:extLst>
          </p:cNvPr>
          <p:cNvSpPr>
            <a:spLocks noGrp="1"/>
          </p:cNvSpPr>
          <p:nvPr>
            <p:ph type="body" idx="1"/>
          </p:nvPr>
        </p:nvSpPr>
        <p:spPr/>
        <p:txBody>
          <a:bodyPr/>
          <a:lstStyle/>
          <a:p>
            <a:r>
              <a:rPr lang="he-IL" dirty="0"/>
              <a:t>* ליעד</a:t>
            </a:r>
          </a:p>
          <a:p>
            <a:r>
              <a:rPr lang="he-IL" dirty="0"/>
              <a:t>על סקר הספרות הרחבנו די הרבה במצגת האמצע, אין הרבה מה להוסיף מאז</a:t>
            </a:r>
          </a:p>
          <a:p>
            <a:r>
              <a:rPr lang="he-IL" dirty="0"/>
              <a:t>נזכיר רק את השאלות העיקריות שעלו לנו בתחילת העבודה ושרצינו למצוא להן תשובות בסקר הספרות: </a:t>
            </a:r>
          </a:p>
          <a:p>
            <a:pPr marL="171450" indent="-171450">
              <a:buFont typeface="Arial" panose="020B0604020202020204" pitchFamily="34" charset="0"/>
              <a:buChar char="•"/>
            </a:pPr>
            <a:r>
              <a:rPr lang="he-IL" dirty="0"/>
              <a:t>מה אנחנו מגדירים בתור מרחב אינטימי, אישי, וחברתי כדי לאפיין קבוצות</a:t>
            </a:r>
            <a:r>
              <a:rPr lang="en-US" dirty="0"/>
              <a:t>;</a:t>
            </a:r>
            <a:r>
              <a:rPr lang="he-IL" dirty="0"/>
              <a:t> </a:t>
            </a:r>
          </a:p>
          <a:p>
            <a:pPr marL="171450" indent="-171450">
              <a:buFont typeface="Arial" panose="020B0604020202020204" pitchFamily="34" charset="0"/>
              <a:buChar char="•"/>
            </a:pPr>
            <a:r>
              <a:rPr lang="he-IL" dirty="0"/>
              <a:t>איפה היינו מצפים </a:t>
            </a:r>
            <a:r>
              <a:rPr lang="he-IL" dirty="0" err="1"/>
              <a:t>נאיבים</a:t>
            </a:r>
            <a:r>
              <a:rPr lang="he-IL" dirty="0"/>
              <a:t> שיהיו יותר זיהויים ומתי וכו'</a:t>
            </a:r>
          </a:p>
          <a:p>
            <a:pPr marL="171450" indent="-171450">
              <a:buFont typeface="Arial" panose="020B0604020202020204" pitchFamily="34" charset="0"/>
              <a:buChar char="•"/>
            </a:pPr>
            <a:r>
              <a:rPr lang="he-IL" dirty="0"/>
              <a:t>מה אנחנו מגדירים בתור קבוצה יציבה ומה בתור מעבר אקראי של אנשים אלה על פני אלה</a:t>
            </a:r>
          </a:p>
          <a:p>
            <a:pPr marL="171450" indent="-171450">
              <a:buFont typeface="Arial" panose="020B0604020202020204" pitchFamily="34" charset="0"/>
              <a:buChar char="•"/>
            </a:pPr>
            <a:r>
              <a:rPr lang="he-IL" dirty="0"/>
              <a:t>עד כמה אנחנו מאפשרים לקבוצה לזוז ולהשתנות עד שהיא כבר לא נחשבת אותה הקבוצה</a:t>
            </a:r>
          </a:p>
          <a:p>
            <a:pPr marL="171450" indent="-171450">
              <a:buFont typeface="Arial" panose="020B0604020202020204" pitchFamily="34" charset="0"/>
              <a:buChar char="•"/>
            </a:pPr>
            <a:r>
              <a:rPr lang="he-IL" dirty="0"/>
              <a:t>איך מזהים היווצרות והתפרקות של קבוצה</a:t>
            </a:r>
          </a:p>
          <a:p>
            <a:endParaRPr lang="en-IL" dirty="0"/>
          </a:p>
        </p:txBody>
      </p:sp>
      <p:sp>
        <p:nvSpPr>
          <p:cNvPr id="4" name="Slide Number Placeholder 3">
            <a:extLst>
              <a:ext uri="{FF2B5EF4-FFF2-40B4-BE49-F238E27FC236}">
                <a16:creationId xmlns:a16="http://schemas.microsoft.com/office/drawing/2014/main" id="{AD51B1D9-2F5B-23A0-6751-1B7C9606A029}"/>
              </a:ext>
            </a:extLst>
          </p:cNvPr>
          <p:cNvSpPr>
            <a:spLocks noGrp="1"/>
          </p:cNvSpPr>
          <p:nvPr>
            <p:ph type="sldNum" sz="quarter" idx="5"/>
          </p:nvPr>
        </p:nvSpPr>
        <p:spPr/>
        <p:txBody>
          <a:bodyPr/>
          <a:lstStyle/>
          <a:p>
            <a:fld id="{C8C92D0D-AF30-4211-86C4-A3B87597F349}" type="slidenum">
              <a:rPr lang="he-IL" smtClean="0"/>
              <a:pPr/>
              <a:t>14</a:t>
            </a:fld>
            <a:endParaRPr lang="he-IL"/>
          </a:p>
        </p:txBody>
      </p:sp>
    </p:spTree>
    <p:extLst>
      <p:ext uri="{BB962C8B-B14F-4D97-AF65-F5344CB8AC3E}">
        <p14:creationId xmlns:p14="http://schemas.microsoft.com/office/powerpoint/2010/main" val="21486521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he-IL" dirty="0"/>
              <a:t>ליעד</a:t>
            </a:r>
          </a:p>
          <a:p>
            <a:pPr marL="171450" indent="-171450">
              <a:buFontTx/>
              <a:buChar char="-"/>
            </a:pPr>
            <a:r>
              <a:rPr lang="he-IL" dirty="0"/>
              <a:t>בחלק של זיהוי פעולות השאלות העיקריות היו אלו סוגי פעילות נפוצים אנחנו יכולים לצפות שיהיו מהם מספיק דוגמאות בשביל רשת עמוקה</a:t>
            </a:r>
          </a:p>
          <a:p>
            <a:pPr marL="171450" indent="-171450">
              <a:buFontTx/>
              <a:buChar char="-"/>
            </a:pPr>
            <a:r>
              <a:rPr lang="he-IL" dirty="0"/>
              <a:t>איך מתמודדים עם אדם יחיד שמבצע כמה סוגי פעולות ברצף(מצלמה לא יודעת שזה אותו אדם, לכן אפשר להתייחס אליו כאנשים שונים ולתייג פעולות שונות)</a:t>
            </a:r>
            <a:endParaRPr lang="en-IL" dirty="0"/>
          </a:p>
        </p:txBody>
      </p:sp>
      <p:sp>
        <p:nvSpPr>
          <p:cNvPr id="4" name="Slide Number Placeholder 3"/>
          <p:cNvSpPr>
            <a:spLocks noGrp="1"/>
          </p:cNvSpPr>
          <p:nvPr>
            <p:ph type="sldNum" sz="quarter" idx="5"/>
          </p:nvPr>
        </p:nvSpPr>
        <p:spPr/>
        <p:txBody>
          <a:bodyPr/>
          <a:lstStyle/>
          <a:p>
            <a:fld id="{C8C92D0D-AF30-4211-86C4-A3B87597F349}" type="slidenum">
              <a:rPr lang="he-IL" smtClean="0"/>
              <a:pPr/>
              <a:t>15</a:t>
            </a:fld>
            <a:endParaRPr lang="he-IL"/>
          </a:p>
        </p:txBody>
      </p:sp>
    </p:spTree>
    <p:extLst>
      <p:ext uri="{BB962C8B-B14F-4D97-AF65-F5344CB8AC3E}">
        <p14:creationId xmlns:p14="http://schemas.microsoft.com/office/powerpoint/2010/main" val="599920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ליעד:</a:t>
            </a:r>
          </a:p>
          <a:p>
            <a:r>
              <a:rPr lang="he-IL" dirty="0"/>
              <a:t>הפתרון הנפוץ לזיהוי אנשים במרחב הוא YOLO שעליו כבר הרחבנו. השתמשנו בגרסה הכי עדכנית שהייתה זמינה בתחילת הפרויקט(V8). היום כבר יש V10- רק ממחיש את ההתקדמות המטאורית של הטכנולוגיה בתחום</a:t>
            </a:r>
          </a:p>
          <a:p>
            <a:endParaRPr lang="en-IL" dirty="0"/>
          </a:p>
        </p:txBody>
      </p:sp>
      <p:sp>
        <p:nvSpPr>
          <p:cNvPr id="4" name="Slide Number Placeholder 3"/>
          <p:cNvSpPr>
            <a:spLocks noGrp="1"/>
          </p:cNvSpPr>
          <p:nvPr>
            <p:ph type="sldNum" sz="quarter" idx="5"/>
          </p:nvPr>
        </p:nvSpPr>
        <p:spPr/>
        <p:txBody>
          <a:bodyPr/>
          <a:lstStyle/>
          <a:p>
            <a:fld id="{C8C92D0D-AF30-4211-86C4-A3B87597F349}" type="slidenum">
              <a:rPr lang="he-IL" smtClean="0"/>
              <a:pPr/>
              <a:t>16</a:t>
            </a:fld>
            <a:endParaRPr lang="he-IL"/>
          </a:p>
        </p:txBody>
      </p:sp>
    </p:spTree>
    <p:extLst>
      <p:ext uri="{BB962C8B-B14F-4D97-AF65-F5344CB8AC3E}">
        <p14:creationId xmlns:p14="http://schemas.microsoft.com/office/powerpoint/2010/main" val="2631752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C8C92D0D-AF30-4211-86C4-A3B87597F349}" type="slidenum">
              <a:rPr lang="he-IL" smtClean="0"/>
              <a:pPr/>
              <a:t>17</a:t>
            </a:fld>
            <a:endParaRPr lang="he-IL"/>
          </a:p>
        </p:txBody>
      </p:sp>
    </p:spTree>
    <p:extLst>
      <p:ext uri="{BB962C8B-B14F-4D97-AF65-F5344CB8AC3E}">
        <p14:creationId xmlns:p14="http://schemas.microsoft.com/office/powerpoint/2010/main" val="30041588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C8C92D0D-AF30-4211-86C4-A3B87597F349}" type="slidenum">
              <a:rPr lang="he-IL" smtClean="0"/>
              <a:pPr/>
              <a:t>18</a:t>
            </a:fld>
            <a:endParaRPr lang="he-IL"/>
          </a:p>
        </p:txBody>
      </p:sp>
    </p:spTree>
    <p:extLst>
      <p:ext uri="{BB962C8B-B14F-4D97-AF65-F5344CB8AC3E}">
        <p14:creationId xmlns:p14="http://schemas.microsoft.com/office/powerpoint/2010/main" val="40121805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C8C92D0D-AF30-4211-86C4-A3B87597F349}" type="slidenum">
              <a:rPr lang="he-IL" smtClean="0"/>
              <a:pPr/>
              <a:t>19</a:t>
            </a:fld>
            <a:endParaRPr lang="he-IL"/>
          </a:p>
        </p:txBody>
      </p:sp>
    </p:spTree>
    <p:extLst>
      <p:ext uri="{BB962C8B-B14F-4D97-AF65-F5344CB8AC3E}">
        <p14:creationId xmlns:p14="http://schemas.microsoft.com/office/powerpoint/2010/main" val="2081677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algn="l" defTabSz="914400" rtl="0" eaLnBrk="1" latinLnBrk="0" hangingPunct="1"/>
            <a:endParaRPr lang="he-IL" dirty="0"/>
          </a:p>
        </p:txBody>
      </p:sp>
      <p:sp>
        <p:nvSpPr>
          <p:cNvPr id="4" name="Slide Number Placeholder 3"/>
          <p:cNvSpPr>
            <a:spLocks noGrp="1"/>
          </p:cNvSpPr>
          <p:nvPr>
            <p:ph type="sldNum" sz="quarter" idx="10"/>
          </p:nvPr>
        </p:nvSpPr>
        <p:spPr/>
        <p:txBody>
          <a:bodyPr/>
          <a:lstStyle/>
          <a:p>
            <a:fld id="{C8C92D0D-AF30-4211-86C4-A3B87597F349}" type="slidenum">
              <a:rPr lang="he-IL" smtClean="0"/>
              <a:pPr/>
              <a:t>2</a:t>
            </a:fld>
            <a:endParaRPr lang="he-IL"/>
          </a:p>
        </p:txBody>
      </p:sp>
    </p:spTree>
    <p:extLst>
      <p:ext uri="{BB962C8B-B14F-4D97-AF65-F5344CB8AC3E}">
        <p14:creationId xmlns:p14="http://schemas.microsoft.com/office/powerpoint/2010/main" val="6220242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C8C92D0D-AF30-4211-86C4-A3B87597F349}" type="slidenum">
              <a:rPr lang="he-IL" smtClean="0"/>
              <a:pPr/>
              <a:t>20</a:t>
            </a:fld>
            <a:endParaRPr lang="he-IL"/>
          </a:p>
        </p:txBody>
      </p:sp>
    </p:spTree>
    <p:extLst>
      <p:ext uri="{BB962C8B-B14F-4D97-AF65-F5344CB8AC3E}">
        <p14:creationId xmlns:p14="http://schemas.microsoft.com/office/powerpoint/2010/main" val="30823680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C8C92D0D-AF30-4211-86C4-A3B87597F349}" type="slidenum">
              <a:rPr lang="he-IL" smtClean="0"/>
              <a:pPr/>
              <a:t>21</a:t>
            </a:fld>
            <a:endParaRPr lang="he-IL"/>
          </a:p>
        </p:txBody>
      </p:sp>
    </p:spTree>
    <p:extLst>
      <p:ext uri="{BB962C8B-B14F-4D97-AF65-F5344CB8AC3E}">
        <p14:creationId xmlns:p14="http://schemas.microsoft.com/office/powerpoint/2010/main" val="925709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 לפרט בע"פ על האינטגרציה בין השלבים – הכנת תמונות ותיקיות כמו שצריך שינוי קוד בהתאם וכו'</a:t>
            </a:r>
            <a:endParaRPr lang="en-IL" dirty="0"/>
          </a:p>
        </p:txBody>
      </p:sp>
      <p:sp>
        <p:nvSpPr>
          <p:cNvPr id="4" name="Slide Number Placeholder 3"/>
          <p:cNvSpPr>
            <a:spLocks noGrp="1"/>
          </p:cNvSpPr>
          <p:nvPr>
            <p:ph type="sldNum" sz="quarter" idx="5"/>
          </p:nvPr>
        </p:nvSpPr>
        <p:spPr/>
        <p:txBody>
          <a:bodyPr/>
          <a:lstStyle/>
          <a:p>
            <a:fld id="{C8C92D0D-AF30-4211-86C4-A3B87597F349}" type="slidenum">
              <a:rPr lang="he-IL" smtClean="0"/>
              <a:pPr/>
              <a:t>22</a:t>
            </a:fld>
            <a:endParaRPr lang="he-IL"/>
          </a:p>
        </p:txBody>
      </p:sp>
    </p:spTree>
    <p:extLst>
      <p:ext uri="{BB962C8B-B14F-4D97-AF65-F5344CB8AC3E}">
        <p14:creationId xmlns:p14="http://schemas.microsoft.com/office/powerpoint/2010/main" val="31131505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C8C92D0D-AF30-4211-86C4-A3B87597F349}" type="slidenum">
              <a:rPr lang="he-IL" smtClean="0"/>
              <a:pPr/>
              <a:t>23</a:t>
            </a:fld>
            <a:endParaRPr lang="he-IL"/>
          </a:p>
        </p:txBody>
      </p:sp>
    </p:spTree>
    <p:extLst>
      <p:ext uri="{BB962C8B-B14F-4D97-AF65-F5344CB8AC3E}">
        <p14:creationId xmlns:p14="http://schemas.microsoft.com/office/powerpoint/2010/main" val="1308979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שהם: </a:t>
            </a:r>
          </a:p>
          <a:p>
            <a:r>
              <a:rPr lang="en-US" dirty="0"/>
              <a:t> </a:t>
            </a:r>
            <a:r>
              <a:rPr lang="he-IL" dirty="0"/>
              <a:t>המרחבים הציבוריים והפארקים הציבוריים הם מרכיב הכרחי באיכות חייהם של תושבי הערים, ויש צורך שיהיו איכותיים וטובים</a:t>
            </a:r>
          </a:p>
          <a:p>
            <a:pPr marL="171450" indent="-171450">
              <a:buFont typeface="Arial" panose="020B0604020202020204" pitchFamily="34" charset="0"/>
              <a:buChar char="•"/>
            </a:pPr>
            <a:r>
              <a:rPr lang="he-IL" dirty="0" err="1"/>
              <a:t>הפרוייקט</a:t>
            </a:r>
            <a:r>
              <a:rPr lang="he-IL" dirty="0"/>
              <a:t> נועד לעזור בשלב שלפני הבניה של הפארקים – לפי מידע שניתן יהיה להסיק מלמידה של פארקים קיימים, ניתן לתכנן את הפארק בהתאם כך שיהיה מתאים ויעיל ומותאם לסביבה ולאנשים. ככה למשל אם בניתוח אנחנו רואים </a:t>
            </a:r>
            <a:r>
              <a:rPr lang="he-IL" dirty="0" err="1"/>
              <a:t>שהאוכלוסיה</a:t>
            </a:r>
            <a:r>
              <a:rPr lang="he-IL" dirty="0"/>
              <a:t> שמגיעה היא יותר סטטית ובקבוצות גדולות, נשים ספסלים ארוכים וצמודים. אם אנחנו רואים שמגיעים הרבה ילדים לשחק נשים יותר מתקנים/מגרש כדורגל קטן. אם אנחנו רואים שיש יותר פעילות במהלך היום נשים צלייה ואם אנחנו רואים שיש יותר פעילות בלילה נשים יותר תאורה.</a:t>
            </a:r>
            <a:endParaRPr lang="en-US" dirty="0"/>
          </a:p>
        </p:txBody>
      </p:sp>
      <p:sp>
        <p:nvSpPr>
          <p:cNvPr id="4" name="Slide Number Placeholder 3"/>
          <p:cNvSpPr>
            <a:spLocks noGrp="1"/>
          </p:cNvSpPr>
          <p:nvPr>
            <p:ph type="sldNum" sz="quarter" idx="5"/>
          </p:nvPr>
        </p:nvSpPr>
        <p:spPr/>
        <p:txBody>
          <a:bodyPr/>
          <a:lstStyle/>
          <a:p>
            <a:fld id="{C8C92D0D-AF30-4211-86C4-A3B87597F349}" type="slidenum">
              <a:rPr lang="he-IL" smtClean="0"/>
              <a:pPr/>
              <a:t>3</a:t>
            </a:fld>
            <a:endParaRPr lang="he-IL"/>
          </a:p>
        </p:txBody>
      </p:sp>
    </p:spTree>
    <p:extLst>
      <p:ext uri="{BB962C8B-B14F-4D97-AF65-F5344CB8AC3E}">
        <p14:creationId xmlns:p14="http://schemas.microsoft.com/office/powerpoint/2010/main" val="4149829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he-IL" dirty="0"/>
              <a:t>ליעד:</a:t>
            </a:r>
          </a:p>
          <a:p>
            <a:pPr marL="171450" indent="-171450">
              <a:buFont typeface="Arial" panose="020B0604020202020204" pitchFamily="34" charset="0"/>
              <a:buChar char="•"/>
            </a:pPr>
            <a:r>
              <a:rPr lang="he-IL" dirty="0"/>
              <a:t>רוצים לפתח מודל להערכה של פארקים ציבוריים בערים באמצעות ראייה ממוחשבת ו-</a:t>
            </a:r>
            <a:r>
              <a:rPr lang="en-US" dirty="0"/>
              <a:t>DEEP LEARNING</a:t>
            </a:r>
            <a:endParaRPr lang="he-IL" dirty="0"/>
          </a:p>
          <a:p>
            <a:pPr marL="171450" indent="-171450">
              <a:buFont typeface="Arial" panose="020B0604020202020204" pitchFamily="34" charset="0"/>
              <a:buChar char="•"/>
            </a:pPr>
            <a:r>
              <a:rPr lang="he-IL" dirty="0"/>
              <a:t>הפרויקט שלנו כזכור מתחלק לשני חלקים- בחלק הראשון שאותו אנחנו מציגים היום, פיתחנו אלגוריתם לאשכול קבוצות וזיהוי שלהן במרחב לאורך זמן. בחלק השני אנחנו מתייגים סוגי פעילות של אנשים בודדים מתוך </a:t>
            </a:r>
            <a:r>
              <a:rPr lang="he-IL" dirty="0" err="1"/>
              <a:t>הוידיאו</a:t>
            </a:r>
            <a:r>
              <a:rPr lang="he-IL" dirty="0"/>
              <a:t> ובונים מודל למידה עמוקה שידע לתת חיזוי לדאטה לא מתויג ולזהות פעילות.</a:t>
            </a:r>
            <a:endParaRPr lang="en-US" dirty="0"/>
          </a:p>
        </p:txBody>
      </p:sp>
      <p:sp>
        <p:nvSpPr>
          <p:cNvPr id="4" name="Slide Number Placeholder 3"/>
          <p:cNvSpPr>
            <a:spLocks noGrp="1"/>
          </p:cNvSpPr>
          <p:nvPr>
            <p:ph type="sldNum" sz="quarter" idx="5"/>
          </p:nvPr>
        </p:nvSpPr>
        <p:spPr/>
        <p:txBody>
          <a:bodyPr/>
          <a:lstStyle/>
          <a:p>
            <a:fld id="{C8C92D0D-AF30-4211-86C4-A3B87597F349}" type="slidenum">
              <a:rPr lang="he-IL" smtClean="0"/>
              <a:pPr/>
              <a:t>4</a:t>
            </a:fld>
            <a:endParaRPr lang="he-IL"/>
          </a:p>
        </p:txBody>
      </p:sp>
    </p:spTree>
    <p:extLst>
      <p:ext uri="{BB962C8B-B14F-4D97-AF65-F5344CB8AC3E}">
        <p14:creationId xmlns:p14="http://schemas.microsoft.com/office/powerpoint/2010/main" val="499197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C8C92D0D-AF30-4211-86C4-A3B87597F349}" type="slidenum">
              <a:rPr lang="he-IL" smtClean="0"/>
              <a:pPr/>
              <a:t>5</a:t>
            </a:fld>
            <a:endParaRPr lang="he-IL"/>
          </a:p>
        </p:txBody>
      </p:sp>
    </p:spTree>
    <p:extLst>
      <p:ext uri="{BB962C8B-B14F-4D97-AF65-F5344CB8AC3E}">
        <p14:creationId xmlns:p14="http://schemas.microsoft.com/office/powerpoint/2010/main" val="662575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he-IL" dirty="0"/>
              <a:t>שהם:</a:t>
            </a:r>
          </a:p>
          <a:p>
            <a:pPr marL="171450" indent="-171450">
              <a:buFont typeface="Arial" panose="020B0604020202020204" pitchFamily="34" charset="0"/>
              <a:buChar char="•"/>
            </a:pPr>
            <a:r>
              <a:rPr lang="he-IL" dirty="0"/>
              <a:t>העבודות הקודמות שמצאנו בסקר הספרות לא התייחסו לבעיה שלנו ולכן היינו צריכים לחשוב על אלגוריתם חדש</a:t>
            </a:r>
          </a:p>
          <a:p>
            <a:pPr marL="171450" indent="-171450">
              <a:buFont typeface="Arial" panose="020B0604020202020204" pitchFamily="34" charset="0"/>
              <a:buChar char="•"/>
            </a:pPr>
            <a:r>
              <a:rPr lang="he-IL" dirty="0"/>
              <a:t>לא היה לנו רקע חזק מספיק בתכנות, ראייה ממוחשבת ולמידה- למדנו את הקורסים תוך כדי הפרויקט, בהתחלה עצמאית ובהמשך במסגרת הטכניון</a:t>
            </a:r>
          </a:p>
          <a:p>
            <a:pPr marL="171450" indent="-171450">
              <a:buFont typeface="Arial" panose="020B0604020202020204" pitchFamily="34" charset="0"/>
              <a:buChar char="•"/>
            </a:pPr>
            <a:r>
              <a:rPr lang="he-IL" dirty="0"/>
              <a:t>בהיבט של המימוש – היינו צריכים לבצע </a:t>
            </a:r>
            <a:r>
              <a:rPr lang="he-IL" dirty="0" err="1"/>
              <a:t>אינטרגציה</a:t>
            </a:r>
            <a:r>
              <a:rPr lang="he-IL" dirty="0"/>
              <a:t> של כמה אלגוריתמים אחד לאחר השני, מה שדרש התאמה של הפלטים </a:t>
            </a:r>
            <a:r>
              <a:rPr lang="he-IL" dirty="0" err="1"/>
              <a:t>והקלטים</a:t>
            </a:r>
            <a:r>
              <a:rPr lang="he-IL" dirty="0"/>
              <a:t>, סידור חכם של הדאטה </a:t>
            </a:r>
            <a:r>
              <a:rPr lang="he-IL" dirty="0" err="1"/>
              <a:t>ופארסינג</a:t>
            </a:r>
            <a:r>
              <a:rPr lang="he-IL" dirty="0"/>
              <a:t> איכותי כדי </a:t>
            </a:r>
            <a:r>
              <a:rPr lang="he-IL" dirty="0" err="1"/>
              <a:t>שהכל</a:t>
            </a:r>
            <a:r>
              <a:rPr lang="he-IL" dirty="0"/>
              <a:t> יעבוד ביחד.</a:t>
            </a:r>
          </a:p>
          <a:p>
            <a:pPr marL="171450" indent="-171450">
              <a:buFont typeface="Arial" panose="020B0604020202020204" pitchFamily="34" charset="0"/>
              <a:buChar char="•"/>
            </a:pPr>
            <a:endParaRPr lang="en-IL" dirty="0"/>
          </a:p>
        </p:txBody>
      </p:sp>
      <p:sp>
        <p:nvSpPr>
          <p:cNvPr id="4" name="Slide Number Placeholder 3"/>
          <p:cNvSpPr>
            <a:spLocks noGrp="1"/>
          </p:cNvSpPr>
          <p:nvPr>
            <p:ph type="sldNum" sz="quarter" idx="5"/>
          </p:nvPr>
        </p:nvSpPr>
        <p:spPr/>
        <p:txBody>
          <a:bodyPr/>
          <a:lstStyle/>
          <a:p>
            <a:fld id="{C8C92D0D-AF30-4211-86C4-A3B87597F349}" type="slidenum">
              <a:rPr lang="he-IL" smtClean="0"/>
              <a:pPr/>
              <a:t>6</a:t>
            </a:fld>
            <a:endParaRPr lang="he-IL"/>
          </a:p>
        </p:txBody>
      </p:sp>
    </p:spTree>
    <p:extLst>
      <p:ext uri="{BB962C8B-B14F-4D97-AF65-F5344CB8AC3E}">
        <p14:creationId xmlns:p14="http://schemas.microsoft.com/office/powerpoint/2010/main" val="3832598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he-IL" dirty="0"/>
              <a:t>ליעד:</a:t>
            </a:r>
          </a:p>
          <a:p>
            <a:pPr marL="171450" indent="-171450">
              <a:buFont typeface="Arial" panose="020B0604020202020204" pitchFamily="34" charset="0"/>
              <a:buChar char="•"/>
            </a:pPr>
            <a:r>
              <a:rPr lang="he-IL" dirty="0"/>
              <a:t>מטבע הדברים היו הרבה שעות מתות של וידיאו שבהן יש ראות לא טובה(לילה), אין אנשים בפארק(בשעות הצהריים המוקדמות בעיקר) או שיש </a:t>
            </a:r>
            <a:r>
              <a:rPr lang="he-IL" dirty="0" err="1"/>
              <a:t>צילייה</a:t>
            </a:r>
            <a:r>
              <a:rPr lang="he-IL" dirty="0"/>
              <a:t> שמסתירה </a:t>
            </a:r>
            <a:r>
              <a:rPr lang="he-IL" dirty="0" err="1"/>
              <a:t>איזורים</a:t>
            </a:r>
            <a:r>
              <a:rPr lang="he-IL" dirty="0"/>
              <a:t> נרחבים</a:t>
            </a:r>
          </a:p>
          <a:p>
            <a:pPr marL="171450" indent="-171450">
              <a:buFont typeface="Arial" panose="020B0604020202020204" pitchFamily="34" charset="0"/>
              <a:buChar char="•"/>
            </a:pPr>
            <a:r>
              <a:rPr lang="he-IL" dirty="0"/>
              <a:t>ה</a:t>
            </a:r>
            <a:r>
              <a:rPr lang="en-US" dirty="0"/>
              <a:t>DATA</a:t>
            </a:r>
            <a:r>
              <a:rPr lang="he-IL" dirty="0"/>
              <a:t> לקוח ממצלמות באור יהודה – </a:t>
            </a:r>
          </a:p>
          <a:p>
            <a:pPr marL="628650" lvl="1" indent="-171450">
              <a:buFont typeface="Arial" panose="020B0604020202020204" pitchFamily="34" charset="0"/>
              <a:buChar char="•"/>
            </a:pPr>
            <a:r>
              <a:rPr lang="he-IL" dirty="0"/>
              <a:t>לא </a:t>
            </a:r>
            <a:r>
              <a:rPr lang="he-IL" dirty="0" err="1"/>
              <a:t>מתוייג</a:t>
            </a:r>
            <a:r>
              <a:rPr lang="he-IL" dirty="0"/>
              <a:t>, </a:t>
            </a:r>
          </a:p>
          <a:p>
            <a:pPr marL="628650" lvl="1" indent="-171450">
              <a:buFont typeface="Arial" panose="020B0604020202020204" pitchFamily="34" charset="0"/>
              <a:buChar char="•"/>
            </a:pPr>
            <a:r>
              <a:rPr lang="he-IL" dirty="0"/>
              <a:t>ולא איכותי בהכרח מספיק בשביל הרשתות, </a:t>
            </a:r>
          </a:p>
          <a:p>
            <a:pPr marL="628650" lvl="1" indent="-171450">
              <a:buFont typeface="Arial" panose="020B0604020202020204" pitchFamily="34" charset="0"/>
              <a:buChar char="•"/>
            </a:pPr>
            <a:r>
              <a:rPr lang="he-IL" dirty="0"/>
              <a:t>מרחק גדול מעוברי האורח (6 מטר גובה).</a:t>
            </a:r>
          </a:p>
          <a:p>
            <a:pPr marL="628650" lvl="1" indent="-171450">
              <a:buFont typeface="Arial" panose="020B0604020202020204" pitchFamily="34" charset="0"/>
              <a:buChar char="•"/>
            </a:pPr>
            <a:r>
              <a:rPr lang="he-IL" dirty="0"/>
              <a:t>ממוקם בזווית, מה שמסבך את הבעיה ומצריך פתרון עם סגמנטציה גאומטרית של המרחב</a:t>
            </a:r>
          </a:p>
          <a:p>
            <a:pPr marL="171450" indent="-171450">
              <a:buFont typeface="Arial" panose="020B0604020202020204" pitchFamily="34" charset="0"/>
              <a:buChar char="•"/>
            </a:pPr>
            <a:endParaRPr lang="en-IL" dirty="0"/>
          </a:p>
        </p:txBody>
      </p:sp>
      <p:sp>
        <p:nvSpPr>
          <p:cNvPr id="4" name="Slide Number Placeholder 3"/>
          <p:cNvSpPr>
            <a:spLocks noGrp="1"/>
          </p:cNvSpPr>
          <p:nvPr>
            <p:ph type="sldNum" sz="quarter" idx="5"/>
          </p:nvPr>
        </p:nvSpPr>
        <p:spPr/>
        <p:txBody>
          <a:bodyPr/>
          <a:lstStyle/>
          <a:p>
            <a:fld id="{C8C92D0D-AF30-4211-86C4-A3B87597F349}" type="slidenum">
              <a:rPr lang="he-IL" smtClean="0"/>
              <a:pPr/>
              <a:t>7</a:t>
            </a:fld>
            <a:endParaRPr lang="he-IL"/>
          </a:p>
        </p:txBody>
      </p:sp>
    </p:spTree>
    <p:extLst>
      <p:ext uri="{BB962C8B-B14F-4D97-AF65-F5344CB8AC3E}">
        <p14:creationId xmlns:p14="http://schemas.microsoft.com/office/powerpoint/2010/main" val="12581844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שהם:</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בהיבט של המימוש –מדובר במאות שעות וידיאו. הרצת האלגוריתם פריים פריים לקחה ימים שלמים והניבה מאות אלפי זיהויים מכל סרטון שרובם לא רלוונטיים(קבוצות לא יציבות שאנחנו </a:t>
            </a:r>
            <a:r>
              <a:rPr lang="he-IL" dirty="0" err="1"/>
              <a:t>מפלטרים</a:t>
            </a:r>
            <a:r>
              <a:rPr lang="he-IL" dirty="0"/>
              <a:t> אח"כ)</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dirty="0"/>
              <a:t>היינו צריכים לבנות אלגוריתם לדילול וסינון של קבוצות כדי לזהות את הקבוצות המשמעותיות לאורך זמן</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dirty="0"/>
              <a:t>לאחר שסיימנו את מרבית העבודה שמנו לב שחלק מהסרטונים היו בפורמט שבעייתי לפונקציות של </a:t>
            </a:r>
            <a:r>
              <a:rPr lang="he-IL" dirty="0" err="1"/>
              <a:t>o</a:t>
            </a:r>
            <a:r>
              <a:rPr lang="en-US" dirty="0" err="1"/>
              <a:t>penCV</a:t>
            </a:r>
            <a:r>
              <a:rPr lang="he-IL" dirty="0"/>
              <a:t> והיינו צריכים לשנות האלגוריתם בצורה חכמה כך שאנחנו קודם שומרים </a:t>
            </a:r>
            <a:r>
              <a:rPr lang="he-IL" dirty="0" err="1"/>
              <a:t>פריימים</a:t>
            </a:r>
            <a:r>
              <a:rPr lang="he-IL" dirty="0"/>
              <a:t> מייצגים בזיכרון ואז מריצים את האלגוריתם רק עליהם במקום להריץ ברצף(להסביר קצת יותר מה בדיוק קרה אם הם שואלים)</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endParaRPr lang="he-IL" dirty="0"/>
          </a:p>
          <a:p>
            <a:endParaRPr lang="en-IL" dirty="0"/>
          </a:p>
        </p:txBody>
      </p:sp>
      <p:sp>
        <p:nvSpPr>
          <p:cNvPr id="4" name="Slide Number Placeholder 3"/>
          <p:cNvSpPr>
            <a:spLocks noGrp="1"/>
          </p:cNvSpPr>
          <p:nvPr>
            <p:ph type="sldNum" sz="quarter" idx="5"/>
          </p:nvPr>
        </p:nvSpPr>
        <p:spPr/>
        <p:txBody>
          <a:bodyPr/>
          <a:lstStyle/>
          <a:p>
            <a:fld id="{C8C92D0D-AF30-4211-86C4-A3B87597F349}" type="slidenum">
              <a:rPr lang="he-IL" smtClean="0"/>
              <a:pPr/>
              <a:t>8</a:t>
            </a:fld>
            <a:endParaRPr lang="he-IL"/>
          </a:p>
        </p:txBody>
      </p:sp>
    </p:spTree>
    <p:extLst>
      <p:ext uri="{BB962C8B-B14F-4D97-AF65-F5344CB8AC3E}">
        <p14:creationId xmlns:p14="http://schemas.microsoft.com/office/powerpoint/2010/main" val="1701928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B5B1D-D05F-0A2E-1CD6-D457F6E676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EB4025-C307-0DCB-9351-E31817043F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9FDC0E-2672-0BDC-0111-8EA0DD868C85}"/>
              </a:ext>
            </a:extLst>
          </p:cNvPr>
          <p:cNvSpPr>
            <a:spLocks noGrp="1"/>
          </p:cNvSpPr>
          <p:nvPr>
            <p:ph type="body" idx="1"/>
          </p:nvPr>
        </p:nvSpPr>
        <p:spPr/>
        <p:txBody>
          <a:bodyPr/>
          <a:lstStyle/>
          <a:p>
            <a:r>
              <a:rPr lang="he-IL" dirty="0"/>
              <a:t>שהם:</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בהיבט של המימוש –מדובר במאות שעות וידיאו. הרצת האלגוריתם פריים פריים לקחה ימים שלמים והניבה מאות אלפי זיהויים מכל סרטון שרובם לא רלוונטיים(קבוצות לא יציבות שאנחנו </a:t>
            </a:r>
            <a:r>
              <a:rPr lang="he-IL" dirty="0" err="1"/>
              <a:t>מפלטרים</a:t>
            </a:r>
            <a:r>
              <a:rPr lang="he-IL" dirty="0"/>
              <a:t> אח"כ)</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dirty="0"/>
              <a:t>היינו צריכים לבנות אלגוריתם לדילול וסינון של קבוצות כדי לזהות את הקבוצות המשמעותיות לאורך זמן</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dirty="0"/>
              <a:t>לאחר שסיימנו את מרבית העבודה שמנו לב שחלק מהסרטונים היו בפורמט שבעייתי לפונקציות של </a:t>
            </a:r>
            <a:r>
              <a:rPr lang="he-IL" dirty="0" err="1"/>
              <a:t>o</a:t>
            </a:r>
            <a:r>
              <a:rPr lang="en-US" dirty="0" err="1"/>
              <a:t>penCV</a:t>
            </a:r>
            <a:r>
              <a:rPr lang="he-IL" dirty="0"/>
              <a:t> והיינו צריכים לשנות האלגוריתם בצורה חכמה כך שאנחנו קודם שומרים </a:t>
            </a:r>
            <a:r>
              <a:rPr lang="he-IL" dirty="0" err="1"/>
              <a:t>פריימים</a:t>
            </a:r>
            <a:r>
              <a:rPr lang="he-IL" dirty="0"/>
              <a:t> מייצגים בזיכרון ואז מריצים את האלגוריתם רק עליהם במקום להריץ ברצף(להסביר קצת יותר מה בדיוק קרה אם הם שואלים)</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endParaRPr lang="he-IL" dirty="0"/>
          </a:p>
          <a:p>
            <a:endParaRPr lang="en-IL" dirty="0"/>
          </a:p>
        </p:txBody>
      </p:sp>
      <p:sp>
        <p:nvSpPr>
          <p:cNvPr id="4" name="Slide Number Placeholder 3">
            <a:extLst>
              <a:ext uri="{FF2B5EF4-FFF2-40B4-BE49-F238E27FC236}">
                <a16:creationId xmlns:a16="http://schemas.microsoft.com/office/drawing/2014/main" id="{BB8A33EA-763E-E205-63C9-6EE1388F1714}"/>
              </a:ext>
            </a:extLst>
          </p:cNvPr>
          <p:cNvSpPr>
            <a:spLocks noGrp="1"/>
          </p:cNvSpPr>
          <p:nvPr>
            <p:ph type="sldNum" sz="quarter" idx="5"/>
          </p:nvPr>
        </p:nvSpPr>
        <p:spPr/>
        <p:txBody>
          <a:bodyPr/>
          <a:lstStyle/>
          <a:p>
            <a:fld id="{C8C92D0D-AF30-4211-86C4-A3B87597F349}" type="slidenum">
              <a:rPr lang="he-IL" smtClean="0"/>
              <a:pPr/>
              <a:t>9</a:t>
            </a:fld>
            <a:endParaRPr lang="he-IL"/>
          </a:p>
        </p:txBody>
      </p:sp>
    </p:spTree>
    <p:extLst>
      <p:ext uri="{BB962C8B-B14F-4D97-AF65-F5344CB8AC3E}">
        <p14:creationId xmlns:p14="http://schemas.microsoft.com/office/powerpoint/2010/main" val="32739948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dirty="0"/>
              <a:t>Click to edit Master title style</a:t>
            </a:r>
            <a:endParaRPr lang="he-IL"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he-IL"/>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534400" y="6324601"/>
            <a:ext cx="2844800" cy="365125"/>
          </a:xfrm>
        </p:spPr>
        <p:txBody>
          <a:bodyPr/>
          <a:lstStyle/>
          <a:p>
            <a:r>
              <a:rPr lang="en-US" dirty="0"/>
              <a:t>#</a:t>
            </a:r>
          </a:p>
        </p:txBody>
      </p:sp>
      <p:pic>
        <p:nvPicPr>
          <p:cNvPr id="17" name="Picture 16">
            <a:extLst>
              <a:ext uri="{FF2B5EF4-FFF2-40B4-BE49-F238E27FC236}">
                <a16:creationId xmlns:a16="http://schemas.microsoft.com/office/drawing/2014/main" id="{DB3DCBB1-FA70-49E1-8929-A86EE5971939}"/>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271356" y="216000"/>
            <a:ext cx="2748540" cy="540000"/>
          </a:xfrm>
          <a:prstGeom prst="rect">
            <a:avLst/>
          </a:prstGeom>
        </p:spPr>
      </p:pic>
      <p:pic>
        <p:nvPicPr>
          <p:cNvPr id="20" name="Picture 19">
            <a:extLst>
              <a:ext uri="{FF2B5EF4-FFF2-40B4-BE49-F238E27FC236}">
                <a16:creationId xmlns:a16="http://schemas.microsoft.com/office/drawing/2014/main" id="{F7E7639E-9572-4ACA-AECB-DE9B3A594AD7}"/>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10369798" y="144000"/>
            <a:ext cx="1517400" cy="684000"/>
          </a:xfrm>
          <a:prstGeom prst="rect">
            <a:avLst/>
          </a:prstGeom>
        </p:spPr>
      </p:pic>
      <p:pic>
        <p:nvPicPr>
          <p:cNvPr id="13" name="SIPL logo animation">
            <a:hlinkClick r:id="" action="ppaction://media"/>
            <a:extLst>
              <a:ext uri="{FF2B5EF4-FFF2-40B4-BE49-F238E27FC236}">
                <a16:creationId xmlns:a16="http://schemas.microsoft.com/office/drawing/2014/main" id="{A86D402D-7974-4761-9D90-E94A47171ADB}"/>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6"/>
          <a:stretch>
            <a:fillRect/>
          </a:stretch>
        </p:blipFill>
        <p:spPr>
          <a:xfrm>
            <a:off x="5105399" y="186654"/>
            <a:ext cx="1215997" cy="683999"/>
          </a:xfrm>
          <a:prstGeom prst="rect">
            <a:avLst/>
          </a:prstGeom>
        </p:spPr>
      </p:pic>
      <p:pic>
        <p:nvPicPr>
          <p:cNvPr id="14" name="SIPL logo animation">
            <a:hlinkClick r:id="" action="ppaction://media"/>
            <a:extLst>
              <a:ext uri="{FF2B5EF4-FFF2-40B4-BE49-F238E27FC236}">
                <a16:creationId xmlns:a16="http://schemas.microsoft.com/office/drawing/2014/main" id="{D1EF3F74-574E-48C7-8622-FE69F7EA5343}"/>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6"/>
          <a:stretch>
            <a:fillRect/>
          </a:stretch>
        </p:blipFill>
        <p:spPr>
          <a:xfrm>
            <a:off x="5130000" y="10287"/>
            <a:ext cx="1727999" cy="972000"/>
          </a:xfrm>
          <a:prstGeom prst="rect">
            <a:avLst/>
          </a:prstGeom>
        </p:spPr>
      </p:pic>
      <p:pic>
        <p:nvPicPr>
          <p:cNvPr id="9" name="Picture 8">
            <a:extLst>
              <a:ext uri="{FF2B5EF4-FFF2-40B4-BE49-F238E27FC236}">
                <a16:creationId xmlns:a16="http://schemas.microsoft.com/office/drawing/2014/main" id="{6E260746-B5AB-4E34-887E-16049F668678}"/>
              </a:ext>
            </a:extLst>
          </p:cNvPr>
          <p:cNvPicPr>
            <a:picLocks noChangeAspect="1"/>
          </p:cNvPicPr>
          <p:nvPr userDrawn="1"/>
        </p:nvPicPr>
        <p:blipFill>
          <a:blip r:embed="rId7">
            <a:extLst>
              <a:ext uri="{28A0092B-C50C-407E-A947-70E740481C1C}">
                <a14:useLocalDpi xmlns:a14="http://schemas.microsoft.com/office/drawing/2010/main" val="0"/>
              </a:ext>
            </a:extLst>
          </a:blip>
          <a:srcRect/>
          <a:stretch/>
        </p:blipFill>
        <p:spPr>
          <a:xfrm>
            <a:off x="5410200" y="85887"/>
            <a:ext cx="1171565" cy="781199"/>
          </a:xfrm>
          <a:prstGeom prst="rect">
            <a:avLst/>
          </a:prstGeom>
        </p:spPr>
      </p:pic>
    </p:spTree>
    <p:extLst>
      <p:ext uri="{BB962C8B-B14F-4D97-AF65-F5344CB8AC3E}">
        <p14:creationId xmlns:p14="http://schemas.microsoft.com/office/powerpoint/2010/main" val="135090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062" fill="hold"/>
                                        <p:tgtEl>
                                          <p:spTgt spid="14"/>
                                        </p:tgtEl>
                                      </p:cBhvr>
                                    </p:cmd>
                                  </p:childTnLst>
                                </p:cTn>
                              </p:par>
                            </p:childTnLst>
                          </p:cTn>
                        </p:par>
                        <p:par>
                          <p:cTn id="7" fill="hold">
                            <p:stCondLst>
                              <p:cond delay="7062"/>
                            </p:stCondLst>
                            <p:childTnLst>
                              <p:par>
                                <p:cTn id="8" presetID="1"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0" fill="hold" display="0">
                  <p:stCondLst>
                    <p:cond delay="indefinite"/>
                  </p:stCondLst>
                </p:cTn>
                <p:tgtEl>
                  <p:spTgt spid="13"/>
                </p:tgtEl>
              </p:cMediaNode>
            </p:video>
            <p:video>
              <p:cMediaNode vol="80000" mute="1">
                <p:cTn id="11" fill="hold" display="0">
                  <p:stCondLst>
                    <p:cond delay="indefinite"/>
                  </p:stCondLst>
                </p:cTn>
                <p:tgtEl>
                  <p:spTgt spid="14"/>
                </p:tgtEl>
              </p:cMediaNode>
            </p:video>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rtl="0">
              <a:defRPr/>
            </a:lvl1pPr>
          </a:lstStyle>
          <a:p>
            <a:r>
              <a:rPr lang="en-US" dirty="0"/>
              <a:t>Click to edit Master title style</a:t>
            </a:r>
            <a:endParaRPr lang="he-IL" dirty="0"/>
          </a:p>
        </p:txBody>
      </p:sp>
      <p:sp>
        <p:nvSpPr>
          <p:cNvPr id="3" name="Content Placeholder 2"/>
          <p:cNvSpPr>
            <a:spLocks noGrp="1"/>
          </p:cNvSpPr>
          <p:nvPr>
            <p:ph idx="1"/>
          </p:nvPr>
        </p:nvSpPr>
        <p:spPr/>
        <p:txBody>
          <a:bodyPr/>
          <a:lstStyle>
            <a:lvl1pPr algn="l" rtl="0">
              <a:defRPr/>
            </a:lvl1pPr>
            <a:lvl2pPr algn="l" rtl="0">
              <a:defRPr/>
            </a:lvl2pPr>
            <a:lvl3pPr algn="l" rtl="0">
              <a:defRPr/>
            </a:lvl3pPr>
            <a:lvl4pPr algn="l" rtl="0">
              <a:defRPr/>
            </a:lvl4pPr>
            <a:lvl5pPr algn="l" rtl="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he-IL" dirty="0"/>
          </a:p>
        </p:txBody>
      </p:sp>
      <p:sp>
        <p:nvSpPr>
          <p:cNvPr id="7" name="Slide Number Placeholder 6"/>
          <p:cNvSpPr>
            <a:spLocks noGrp="1"/>
          </p:cNvSpPr>
          <p:nvPr>
            <p:ph type="sldNum" sz="quarter" idx="12"/>
          </p:nvPr>
        </p:nvSpPr>
        <p:spPr>
          <a:xfrm>
            <a:off x="8737600" y="6400799"/>
            <a:ext cx="2844800" cy="365125"/>
          </a:xfrm>
        </p:spPr>
        <p:txBody>
          <a:bodyPr/>
          <a:lstStyle>
            <a:lvl1pPr algn="r">
              <a:defRPr/>
            </a:lvl1pPr>
          </a:lstStyle>
          <a:p>
            <a:fld id="{B01D9778-10B4-40FB-B4E4-44FA89A86639}" type="slidenum">
              <a:rPr lang="en-US" smtClean="0"/>
              <a:pPr/>
              <a:t>‹#›</a:t>
            </a:fld>
            <a:endParaRPr lang="en-US"/>
          </a:p>
        </p:txBody>
      </p:sp>
      <p:pic>
        <p:nvPicPr>
          <p:cNvPr id="9" name="Picture 8">
            <a:extLst>
              <a:ext uri="{FF2B5EF4-FFF2-40B4-BE49-F238E27FC236}">
                <a16:creationId xmlns:a16="http://schemas.microsoft.com/office/drawing/2014/main" id="{94A9CF0C-7923-49E1-94E1-D5F56375E2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2400" y="92075"/>
            <a:ext cx="1171565" cy="781200"/>
          </a:xfrm>
          <a:prstGeom prst="rect">
            <a:avLst/>
          </a:prstGeom>
        </p:spPr>
      </p:pic>
    </p:spTree>
    <p:extLst>
      <p:ext uri="{BB962C8B-B14F-4D97-AF65-F5344CB8AC3E}">
        <p14:creationId xmlns:p14="http://schemas.microsoft.com/office/powerpoint/2010/main" val="25853523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1" anchor="ctr">
            <a:normAutofit/>
          </a:bodyPr>
          <a:lstStyle/>
          <a:p>
            <a:r>
              <a:rPr lang="en-US"/>
              <a:t>Click to edit Master title style</a:t>
            </a:r>
            <a:endParaRPr lang="he-IL"/>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2"/>
          </p:nvPr>
        </p:nvSpPr>
        <p:spPr>
          <a:xfrm>
            <a:off x="8737600" y="6356351"/>
            <a:ext cx="28448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09600" y="6356351"/>
            <a:ext cx="28448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B01D9778-10B4-40FB-B4E4-44FA89A86639}" type="slidenum">
              <a:rPr lang="en-US" smtClean="0"/>
              <a:pPr/>
              <a:t>‹#›</a:t>
            </a:fld>
            <a:endParaRPr lang="en-US"/>
          </a:p>
        </p:txBody>
      </p:sp>
    </p:spTree>
    <p:extLst>
      <p:ext uri="{BB962C8B-B14F-4D97-AF65-F5344CB8AC3E}">
        <p14:creationId xmlns:p14="http://schemas.microsoft.com/office/powerpoint/2010/main" val="3324612268"/>
      </p:ext>
    </p:extLst>
  </p:cSld>
  <p:clrMap bg1="lt1" tx1="dk1" bg2="lt2" tx2="dk2" accent1="accent1" accent2="accent2" accent3="accent3" accent4="accent4" accent5="accent5" accent6="accent6" hlink="hlink" folHlink="folHlink"/>
  <p:sldLayoutIdLst>
    <p:sldLayoutId id="2147483709" r:id="rId1"/>
    <p:sldLayoutId id="2147483710" r:id="rId2"/>
  </p:sldLayoutIdLst>
  <p:hf hdr="0" ftr="0" dt="0"/>
  <p:txStyles>
    <p:titleStyle>
      <a:lvl1pPr algn="ctr" defTabSz="914400" rtl="1" eaLnBrk="1" latinLnBrk="0" hangingPunct="1">
        <a:spcBef>
          <a:spcPct val="0"/>
        </a:spcBef>
        <a:buNone/>
        <a:defRPr sz="4400" kern="1200">
          <a:solidFill>
            <a:schemeClr val="tx1"/>
          </a:solidFill>
          <a:latin typeface="+mj-lt"/>
          <a:ea typeface="+mj-ea"/>
          <a:cs typeface="+mj-cs"/>
        </a:defRPr>
      </a:lvl1pPr>
    </p:titleStyle>
    <p:bodyStyle>
      <a:lvl1pPr marL="342900" indent="-342900" algn="r" defTabSz="914400" rtl="1"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Park Avenue Plan Will Reclaim Car Space — But How Much … and for What? –  Streetsblog New York City">
            <a:extLst>
              <a:ext uri="{FF2B5EF4-FFF2-40B4-BE49-F238E27FC236}">
                <a16:creationId xmlns:a16="http://schemas.microsoft.com/office/drawing/2014/main" id="{B757A18D-342A-4867-8E92-D8D606DF0DB5}"/>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rot="289875">
            <a:off x="7356347" y="2956866"/>
            <a:ext cx="4034846" cy="2956833"/>
          </a:xfrm>
          <a:prstGeom prst="rect">
            <a:avLst/>
          </a:prstGeom>
          <a:solidFill>
            <a:srgbClr val="000000">
              <a:shade val="95000"/>
            </a:srgbClr>
          </a:solidFill>
          <a:ln w="3175" cap="sq">
            <a:noFill/>
            <a:miter lim="800000"/>
          </a:ln>
          <a:effectLst>
            <a:outerShdw blurRad="254000" dist="190500" dir="2700000" sy="90000" algn="bl" rotWithShape="0">
              <a:srgbClr val="000000">
                <a:alpha val="40000"/>
              </a:srgbClr>
            </a:outerShdw>
          </a:effectLst>
        </p:spPr>
      </p:pic>
      <p:sp>
        <p:nvSpPr>
          <p:cNvPr id="2" name="Title 1"/>
          <p:cNvSpPr>
            <a:spLocks noGrp="1"/>
          </p:cNvSpPr>
          <p:nvPr>
            <p:ph type="ctrTitle"/>
          </p:nvPr>
        </p:nvSpPr>
        <p:spPr>
          <a:xfrm>
            <a:off x="781250" y="685800"/>
            <a:ext cx="10629500" cy="2365375"/>
          </a:xfrm>
        </p:spPr>
        <p:txBody>
          <a:bodyPr>
            <a:normAutofit/>
          </a:bodyPr>
          <a:lstStyle/>
          <a:p>
            <a:pPr rtl="0"/>
            <a:r>
              <a:rPr lang="en-US" sz="100" dirty="0">
                <a:solidFill>
                  <a:schemeClr val="tx2">
                    <a:lumMod val="50000"/>
                  </a:schemeClr>
                </a:solidFill>
              </a:rPr>
              <a:t> </a:t>
            </a:r>
            <a:br>
              <a:rPr lang="en-US" sz="1800" dirty="0">
                <a:solidFill>
                  <a:schemeClr val="tx2">
                    <a:lumMod val="50000"/>
                  </a:schemeClr>
                </a:solidFill>
              </a:rPr>
            </a:br>
            <a:r>
              <a:rPr lang="en-US" sz="2400" dirty="0">
                <a:solidFill>
                  <a:schemeClr val="tx2">
                    <a:lumMod val="50000"/>
                  </a:schemeClr>
                </a:solidFill>
              </a:rPr>
              <a:t>Final</a:t>
            </a:r>
            <a:r>
              <a:rPr lang="he-IL" sz="2400" dirty="0">
                <a:solidFill>
                  <a:schemeClr val="tx2">
                    <a:lumMod val="50000"/>
                  </a:schemeClr>
                </a:solidFill>
              </a:rPr>
              <a:t> </a:t>
            </a:r>
            <a:r>
              <a:rPr lang="en-US" sz="2400" dirty="0">
                <a:solidFill>
                  <a:schemeClr val="tx2">
                    <a:lumMod val="50000"/>
                  </a:schemeClr>
                </a:solidFill>
              </a:rPr>
              <a:t>Presentation</a:t>
            </a:r>
            <a:br>
              <a:rPr lang="en-US" sz="2400" dirty="0">
                <a:solidFill>
                  <a:schemeClr val="tx2">
                    <a:lumMod val="50000"/>
                  </a:schemeClr>
                </a:solidFill>
              </a:rPr>
            </a:br>
            <a:r>
              <a:rPr lang="en-US" sz="500" dirty="0">
                <a:solidFill>
                  <a:schemeClr val="tx2">
                    <a:lumMod val="50000"/>
                  </a:schemeClr>
                </a:solidFill>
              </a:rPr>
              <a:t> </a:t>
            </a:r>
            <a:br>
              <a:rPr lang="en-US" sz="2000" dirty="0">
                <a:solidFill>
                  <a:schemeClr val="tx2">
                    <a:lumMod val="50000"/>
                  </a:schemeClr>
                </a:solidFill>
              </a:rPr>
            </a:br>
            <a:r>
              <a:rPr lang="en-US" b="1" dirty="0">
                <a:ln w="9525">
                  <a:solidFill>
                    <a:schemeClr val="bg1"/>
                  </a:solidFill>
                  <a:prstDash val="solid"/>
                </a:ln>
                <a:solidFill>
                  <a:schemeClr val="tx2">
                    <a:lumMod val="50000"/>
                  </a:schemeClr>
                </a:solidFill>
                <a:effectLst>
                  <a:outerShdw blurRad="12700" dist="38100" dir="2700000" algn="tl" rotWithShape="0">
                    <a:schemeClr val="bg1">
                      <a:lumMod val="50000"/>
                    </a:schemeClr>
                  </a:outerShdw>
                </a:effectLst>
              </a:rPr>
              <a:t>Characterizing People’s Activities and Group Sizes in Videos of Public Open Spaces</a:t>
            </a:r>
            <a:endParaRPr lang="en-US" dirty="0">
              <a:solidFill>
                <a:schemeClr val="tx2">
                  <a:lumMod val="50000"/>
                </a:schemeClr>
              </a:solidFill>
            </a:endParaRPr>
          </a:p>
        </p:txBody>
      </p:sp>
      <p:sp>
        <p:nvSpPr>
          <p:cNvPr id="3" name="Subtitle 2"/>
          <p:cNvSpPr>
            <a:spLocks noGrp="1"/>
          </p:cNvSpPr>
          <p:nvPr>
            <p:ph type="subTitle" idx="1"/>
          </p:nvPr>
        </p:nvSpPr>
        <p:spPr>
          <a:xfrm>
            <a:off x="1220524" y="2792208"/>
            <a:ext cx="7464954" cy="3505200"/>
          </a:xfrm>
        </p:spPr>
        <p:txBody>
          <a:bodyPr>
            <a:noAutofit/>
          </a:bodyPr>
          <a:lstStyle/>
          <a:p>
            <a:pPr algn="l" rtl="0"/>
            <a:endParaRPr lang="en-US" sz="800" b="1" dirty="0">
              <a:solidFill>
                <a:srgbClr val="002060"/>
              </a:solidFill>
            </a:endParaRPr>
          </a:p>
          <a:p>
            <a:pPr algn="l" rtl="0"/>
            <a:r>
              <a:rPr lang="en-US" sz="2400" b="1" dirty="0">
                <a:solidFill>
                  <a:srgbClr val="002060"/>
                </a:solidFill>
              </a:rPr>
              <a:t>Students:</a:t>
            </a:r>
            <a:r>
              <a:rPr lang="en-US" sz="2400" dirty="0">
                <a:solidFill>
                  <a:srgbClr val="002060"/>
                </a:solidFill>
              </a:rPr>
              <a:t> </a:t>
            </a:r>
            <a:r>
              <a:rPr lang="en-US" sz="2400" dirty="0" err="1">
                <a:solidFill>
                  <a:srgbClr val="002060"/>
                </a:solidFill>
              </a:rPr>
              <a:t>Shoham</a:t>
            </a:r>
            <a:r>
              <a:rPr lang="en-US" sz="2400" dirty="0">
                <a:solidFill>
                  <a:srgbClr val="002060"/>
                </a:solidFill>
              </a:rPr>
              <a:t> </a:t>
            </a:r>
            <a:r>
              <a:rPr lang="en-US" sz="2400" dirty="0" err="1">
                <a:solidFill>
                  <a:srgbClr val="002060"/>
                </a:solidFill>
              </a:rPr>
              <a:t>Grunblat</a:t>
            </a:r>
            <a:r>
              <a:rPr lang="en-US" sz="2400" dirty="0">
                <a:solidFill>
                  <a:srgbClr val="002060"/>
                </a:solidFill>
              </a:rPr>
              <a:t>, Liad Mordechai</a:t>
            </a:r>
          </a:p>
          <a:p>
            <a:pPr algn="l" rtl="0"/>
            <a:r>
              <a:rPr lang="en-US" sz="2400" b="1" dirty="0">
                <a:solidFill>
                  <a:srgbClr val="002060"/>
                </a:solidFill>
              </a:rPr>
              <a:t>Supervisor: </a:t>
            </a:r>
            <a:r>
              <a:rPr lang="en-US" sz="2400" dirty="0">
                <a:solidFill>
                  <a:srgbClr val="002060"/>
                </a:solidFill>
              </a:rPr>
              <a:t>Ori Bryt</a:t>
            </a:r>
          </a:p>
          <a:p>
            <a:pPr algn="l" rtl="0"/>
            <a:r>
              <a:rPr lang="en-US" sz="1200" dirty="0"/>
              <a:t> </a:t>
            </a:r>
            <a:endParaRPr lang="he-IL" sz="1600" dirty="0"/>
          </a:p>
          <a:p>
            <a:pPr algn="l" rtl="0"/>
            <a:r>
              <a:rPr lang="en-US" sz="2000" b="1" dirty="0">
                <a:solidFill>
                  <a:srgbClr val="002060"/>
                </a:solidFill>
                <a:cs typeface="+mj-cs"/>
              </a:rPr>
              <a:t>Semester:  </a:t>
            </a:r>
            <a:r>
              <a:rPr lang="en-US" sz="2000" dirty="0">
                <a:solidFill>
                  <a:srgbClr val="002060"/>
                </a:solidFill>
                <a:cs typeface="+mj-cs"/>
              </a:rPr>
              <a:t>Spring, 2024</a:t>
            </a:r>
          </a:p>
          <a:p>
            <a:pPr algn="l" rtl="0"/>
            <a:r>
              <a:rPr lang="en-US" sz="2000" b="1" dirty="0">
                <a:solidFill>
                  <a:srgbClr val="002060"/>
                </a:solidFill>
                <a:cs typeface="+mj-cs"/>
              </a:rPr>
              <a:t>Date:   </a:t>
            </a:r>
            <a:r>
              <a:rPr lang="en-US" sz="2000" dirty="0">
                <a:solidFill>
                  <a:srgbClr val="002060"/>
                </a:solidFill>
                <a:cs typeface="+mj-cs"/>
              </a:rPr>
              <a:t>[23/3/2025] </a:t>
            </a:r>
            <a:endParaRPr lang="en-US" sz="2400" dirty="0">
              <a:solidFill>
                <a:srgbClr val="002060"/>
              </a:solidFill>
            </a:endParaRPr>
          </a:p>
          <a:p>
            <a:pPr algn="l" rtl="0"/>
            <a:r>
              <a:rPr lang="en-US" sz="1600" dirty="0">
                <a:solidFill>
                  <a:srgbClr val="002060"/>
                </a:solidFill>
              </a:rPr>
              <a:t> </a:t>
            </a:r>
          </a:p>
          <a:p>
            <a:pPr algn="l" rtl="0"/>
            <a:r>
              <a:rPr lang="en-US" sz="1800" b="1" dirty="0">
                <a:solidFill>
                  <a:srgbClr val="002060"/>
                </a:solidFill>
              </a:rPr>
              <a:t>In collaboration with: </a:t>
            </a:r>
          </a:p>
          <a:p>
            <a:pPr algn="l" rtl="0"/>
            <a:r>
              <a:rPr lang="en-US" sz="1800" dirty="0">
                <a:solidFill>
                  <a:srgbClr val="002060"/>
                </a:solidFill>
              </a:rPr>
              <a:t>PhD student Shir </a:t>
            </a:r>
            <a:r>
              <a:rPr lang="en-US" sz="1800" dirty="0" err="1">
                <a:solidFill>
                  <a:srgbClr val="002060"/>
                </a:solidFill>
              </a:rPr>
              <a:t>Gravitz</a:t>
            </a:r>
            <a:r>
              <a:rPr lang="en-US" sz="1800" dirty="0">
                <a:solidFill>
                  <a:srgbClr val="002060"/>
                </a:solidFill>
              </a:rPr>
              <a:t>, </a:t>
            </a:r>
          </a:p>
          <a:p>
            <a:pPr algn="l" rtl="0"/>
            <a:r>
              <a:rPr lang="en-US" sz="1800" dirty="0">
                <a:solidFill>
                  <a:srgbClr val="002060"/>
                </a:solidFill>
              </a:rPr>
              <a:t>Supervisors: Prof. </a:t>
            </a:r>
            <a:r>
              <a:rPr lang="en-US" sz="1800" dirty="0" err="1">
                <a:solidFill>
                  <a:srgbClr val="002060"/>
                </a:solidFill>
              </a:rPr>
              <a:t>Pnina</a:t>
            </a:r>
            <a:r>
              <a:rPr lang="en-US" sz="1800" dirty="0">
                <a:solidFill>
                  <a:srgbClr val="002060"/>
                </a:solidFill>
              </a:rPr>
              <a:t> </a:t>
            </a:r>
            <a:r>
              <a:rPr lang="en-US" sz="1800" dirty="0" err="1">
                <a:solidFill>
                  <a:srgbClr val="002060"/>
                </a:solidFill>
              </a:rPr>
              <a:t>Plaut</a:t>
            </a:r>
            <a:r>
              <a:rPr lang="en-US" sz="1800" dirty="0">
                <a:solidFill>
                  <a:srgbClr val="002060"/>
                </a:solidFill>
              </a:rPr>
              <a:t> and  Dr. Dalit </a:t>
            </a:r>
            <a:r>
              <a:rPr lang="en-US" sz="1800" dirty="0" err="1">
                <a:solidFill>
                  <a:srgbClr val="002060"/>
                </a:solidFill>
              </a:rPr>
              <a:t>Shach-Pinsly</a:t>
            </a:r>
            <a:endParaRPr lang="en-US" sz="1800" dirty="0">
              <a:solidFill>
                <a:srgbClr val="002060"/>
              </a:solidFill>
            </a:endParaRPr>
          </a:p>
          <a:p>
            <a:pPr algn="l" rtl="0"/>
            <a:r>
              <a:rPr lang="en-US" sz="1800" dirty="0">
                <a:solidFill>
                  <a:srgbClr val="002060"/>
                </a:solidFill>
              </a:rPr>
              <a:t>Architecture and Urban Planning Faculty, Technion</a:t>
            </a:r>
            <a:endParaRPr lang="he-IL" sz="2400" dirty="0"/>
          </a:p>
          <a:p>
            <a:pPr algn="l" rtl="0"/>
            <a:endParaRPr lang="en-US" sz="2400" dirty="0"/>
          </a:p>
          <a:p>
            <a:pPr algn="l" rtl="0"/>
            <a:endParaRPr lang="en-US" sz="2400" dirty="0"/>
          </a:p>
          <a:p>
            <a:pPr algn="l" rtl="0"/>
            <a:endParaRPr lang="en-US" sz="2400" dirty="0"/>
          </a:p>
          <a:p>
            <a:pPr algn="l" rtl="0"/>
            <a:endParaRPr lang="en-US" sz="2400" dirty="0"/>
          </a:p>
        </p:txBody>
      </p:sp>
      <p:sp>
        <p:nvSpPr>
          <p:cNvPr id="5" name="TextBox 4">
            <a:extLst>
              <a:ext uri="{FF2B5EF4-FFF2-40B4-BE49-F238E27FC236}">
                <a16:creationId xmlns:a16="http://schemas.microsoft.com/office/drawing/2014/main" id="{1C78ECEE-3389-300C-3196-D856B0CB9C70}"/>
              </a:ext>
            </a:extLst>
          </p:cNvPr>
          <p:cNvSpPr txBox="1"/>
          <p:nvPr/>
        </p:nvSpPr>
        <p:spPr>
          <a:xfrm>
            <a:off x="5770880" y="284480"/>
            <a:ext cx="184731" cy="369332"/>
          </a:xfrm>
          <a:prstGeom prst="rect">
            <a:avLst/>
          </a:prstGeom>
          <a:noFill/>
        </p:spPr>
        <p:txBody>
          <a:bodyPr wrap="none" rtlCol="0">
            <a:spAutoFit/>
          </a:bodyPr>
          <a:lstStyle/>
          <a:p>
            <a:endParaRPr lang="en-IL" dirty="0"/>
          </a:p>
        </p:txBody>
      </p:sp>
    </p:spTree>
    <p:extLst>
      <p:ext uri="{BB962C8B-B14F-4D97-AF65-F5344CB8AC3E}">
        <p14:creationId xmlns:p14="http://schemas.microsoft.com/office/powerpoint/2010/main" val="268507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344C9-126D-C7C4-503A-7FA6A78377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4FF1CC-53A3-D234-8176-03975CD29B3B}"/>
              </a:ext>
            </a:extLst>
          </p:cNvPr>
          <p:cNvSpPr>
            <a:spLocks noGrp="1"/>
          </p:cNvSpPr>
          <p:nvPr>
            <p:ph type="title"/>
          </p:nvPr>
        </p:nvSpPr>
        <p:spPr/>
        <p:txBody>
          <a:bodyPr/>
          <a:lstStyle/>
          <a:p>
            <a:r>
              <a:rPr lang="en-IL" dirty="0">
                <a:solidFill>
                  <a:srgbClr val="002060"/>
                </a:solidFill>
              </a:rPr>
              <a:t>Challenges</a:t>
            </a:r>
            <a:r>
              <a:rPr lang="he-IL" dirty="0">
                <a:solidFill>
                  <a:srgbClr val="002060"/>
                </a:solidFill>
              </a:rPr>
              <a:t>-</a:t>
            </a:r>
            <a:r>
              <a:rPr lang="en-US" dirty="0">
                <a:solidFill>
                  <a:srgbClr val="002060"/>
                </a:solidFill>
              </a:rPr>
              <a:t>Data &amp; Implementation</a:t>
            </a:r>
            <a:endParaRPr lang="en-IL" dirty="0">
              <a:solidFill>
                <a:srgbClr val="002060"/>
              </a:solidFill>
            </a:endParaRPr>
          </a:p>
        </p:txBody>
      </p:sp>
      <p:sp>
        <p:nvSpPr>
          <p:cNvPr id="3" name="Content Placeholder 2">
            <a:extLst>
              <a:ext uri="{FF2B5EF4-FFF2-40B4-BE49-F238E27FC236}">
                <a16:creationId xmlns:a16="http://schemas.microsoft.com/office/drawing/2014/main" id="{7C27D3C5-A252-4CC5-CC0B-92FE125CF3CD}"/>
              </a:ext>
            </a:extLst>
          </p:cNvPr>
          <p:cNvSpPr>
            <a:spLocks noGrp="1"/>
          </p:cNvSpPr>
          <p:nvPr>
            <p:ph idx="1"/>
          </p:nvPr>
        </p:nvSpPr>
        <p:spPr/>
        <p:txBody>
          <a:bodyPr>
            <a:normAutofit/>
          </a:bodyPr>
          <a:lstStyle/>
          <a:p>
            <a:r>
              <a:rPr lang="en-US" sz="2800" dirty="0"/>
              <a:t>Are the father and son running? Playing?</a:t>
            </a:r>
            <a:endParaRPr lang="he-IL" sz="2800" dirty="0"/>
          </a:p>
          <a:p>
            <a:endParaRPr lang="en-IL" dirty="0"/>
          </a:p>
        </p:txBody>
      </p:sp>
      <p:sp>
        <p:nvSpPr>
          <p:cNvPr id="4" name="Slide Number Placeholder 3">
            <a:extLst>
              <a:ext uri="{FF2B5EF4-FFF2-40B4-BE49-F238E27FC236}">
                <a16:creationId xmlns:a16="http://schemas.microsoft.com/office/drawing/2014/main" id="{3805CF25-3020-897E-8158-D3A4AA1D3129}"/>
              </a:ext>
            </a:extLst>
          </p:cNvPr>
          <p:cNvSpPr>
            <a:spLocks noGrp="1"/>
          </p:cNvSpPr>
          <p:nvPr>
            <p:ph type="sldNum" sz="quarter" idx="12"/>
          </p:nvPr>
        </p:nvSpPr>
        <p:spPr/>
        <p:txBody>
          <a:bodyPr/>
          <a:lstStyle/>
          <a:p>
            <a:fld id="{B01D9778-10B4-40FB-B4E4-44FA89A86639}" type="slidenum">
              <a:rPr lang="en-US" smtClean="0"/>
              <a:pPr/>
              <a:t>10</a:t>
            </a:fld>
            <a:endParaRPr lang="en-US"/>
          </a:p>
        </p:txBody>
      </p:sp>
      <p:pic>
        <p:nvPicPr>
          <p:cNvPr id="5" name="Picture 4">
            <a:extLst>
              <a:ext uri="{FF2B5EF4-FFF2-40B4-BE49-F238E27FC236}">
                <a16:creationId xmlns:a16="http://schemas.microsoft.com/office/drawing/2014/main" id="{54EB8FC4-8CCA-C41F-226F-44A530CBA1E6}"/>
              </a:ext>
            </a:extLst>
          </p:cNvPr>
          <p:cNvPicPr>
            <a:picLocks noChangeAspect="1"/>
          </p:cNvPicPr>
          <p:nvPr/>
        </p:nvPicPr>
        <p:blipFill>
          <a:blip r:embed="rId3"/>
          <a:stretch>
            <a:fillRect/>
          </a:stretch>
        </p:blipFill>
        <p:spPr>
          <a:xfrm>
            <a:off x="2971800" y="2438399"/>
            <a:ext cx="6629400" cy="3742495"/>
          </a:xfrm>
          <a:prstGeom prst="rect">
            <a:avLst/>
          </a:prstGeom>
        </p:spPr>
      </p:pic>
    </p:spTree>
    <p:extLst>
      <p:ext uri="{BB962C8B-B14F-4D97-AF65-F5344CB8AC3E}">
        <p14:creationId xmlns:p14="http://schemas.microsoft.com/office/powerpoint/2010/main" val="827075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FC0FD-D81C-54EB-AE1C-4D972BD9C7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026A49-4D22-E62B-2146-80FAEAD20779}"/>
              </a:ext>
            </a:extLst>
          </p:cNvPr>
          <p:cNvSpPr>
            <a:spLocks noGrp="1"/>
          </p:cNvSpPr>
          <p:nvPr>
            <p:ph type="title"/>
          </p:nvPr>
        </p:nvSpPr>
        <p:spPr/>
        <p:txBody>
          <a:bodyPr/>
          <a:lstStyle/>
          <a:p>
            <a:r>
              <a:rPr lang="en-IL" dirty="0">
                <a:solidFill>
                  <a:srgbClr val="002060"/>
                </a:solidFill>
              </a:rPr>
              <a:t>Challenges</a:t>
            </a:r>
            <a:r>
              <a:rPr lang="he-IL" dirty="0">
                <a:solidFill>
                  <a:srgbClr val="002060"/>
                </a:solidFill>
              </a:rPr>
              <a:t>-</a:t>
            </a:r>
            <a:r>
              <a:rPr lang="en-US" dirty="0">
                <a:solidFill>
                  <a:srgbClr val="002060"/>
                </a:solidFill>
              </a:rPr>
              <a:t>Data &amp; Implementation</a:t>
            </a:r>
            <a:endParaRPr lang="en-IL" dirty="0">
              <a:solidFill>
                <a:srgbClr val="002060"/>
              </a:solidFill>
            </a:endParaRPr>
          </a:p>
        </p:txBody>
      </p:sp>
      <p:sp>
        <p:nvSpPr>
          <p:cNvPr id="3" name="Content Placeholder 2">
            <a:extLst>
              <a:ext uri="{FF2B5EF4-FFF2-40B4-BE49-F238E27FC236}">
                <a16:creationId xmlns:a16="http://schemas.microsoft.com/office/drawing/2014/main" id="{EF0E7DC9-6A8F-3335-3CE6-C79934276E50}"/>
              </a:ext>
            </a:extLst>
          </p:cNvPr>
          <p:cNvSpPr>
            <a:spLocks noGrp="1"/>
          </p:cNvSpPr>
          <p:nvPr>
            <p:ph idx="1"/>
          </p:nvPr>
        </p:nvSpPr>
        <p:spPr/>
        <p:txBody>
          <a:bodyPr>
            <a:normAutofit/>
          </a:bodyPr>
          <a:lstStyle/>
          <a:p>
            <a:r>
              <a:rPr lang="en-US" sz="2800" dirty="0"/>
              <a:t>The girls are sitting, but is that what they came to the park for?</a:t>
            </a:r>
          </a:p>
          <a:p>
            <a:endParaRPr lang="en-IL" dirty="0"/>
          </a:p>
        </p:txBody>
      </p:sp>
      <p:sp>
        <p:nvSpPr>
          <p:cNvPr id="4" name="Slide Number Placeholder 3">
            <a:extLst>
              <a:ext uri="{FF2B5EF4-FFF2-40B4-BE49-F238E27FC236}">
                <a16:creationId xmlns:a16="http://schemas.microsoft.com/office/drawing/2014/main" id="{A12E8189-8E5F-A1F9-2AB3-0360DC873957}"/>
              </a:ext>
            </a:extLst>
          </p:cNvPr>
          <p:cNvSpPr>
            <a:spLocks noGrp="1"/>
          </p:cNvSpPr>
          <p:nvPr>
            <p:ph type="sldNum" sz="quarter" idx="12"/>
          </p:nvPr>
        </p:nvSpPr>
        <p:spPr/>
        <p:txBody>
          <a:bodyPr/>
          <a:lstStyle/>
          <a:p>
            <a:fld id="{B01D9778-10B4-40FB-B4E4-44FA89A86639}" type="slidenum">
              <a:rPr lang="en-US" smtClean="0"/>
              <a:pPr/>
              <a:t>11</a:t>
            </a:fld>
            <a:endParaRPr lang="en-US"/>
          </a:p>
        </p:txBody>
      </p:sp>
      <p:pic>
        <p:nvPicPr>
          <p:cNvPr id="6" name="Picture 5">
            <a:extLst>
              <a:ext uri="{FF2B5EF4-FFF2-40B4-BE49-F238E27FC236}">
                <a16:creationId xmlns:a16="http://schemas.microsoft.com/office/drawing/2014/main" id="{8E5A24AE-0A61-D184-39A2-DDECA8CC19C0}"/>
              </a:ext>
            </a:extLst>
          </p:cNvPr>
          <p:cNvPicPr>
            <a:picLocks noChangeAspect="1"/>
          </p:cNvPicPr>
          <p:nvPr/>
        </p:nvPicPr>
        <p:blipFill>
          <a:blip r:embed="rId3"/>
          <a:stretch>
            <a:fillRect/>
          </a:stretch>
        </p:blipFill>
        <p:spPr>
          <a:xfrm>
            <a:off x="3124200" y="2514600"/>
            <a:ext cx="5943352" cy="3355200"/>
          </a:xfrm>
          <a:prstGeom prst="rect">
            <a:avLst/>
          </a:prstGeom>
        </p:spPr>
      </p:pic>
    </p:spTree>
    <p:extLst>
      <p:ext uri="{BB962C8B-B14F-4D97-AF65-F5344CB8AC3E}">
        <p14:creationId xmlns:p14="http://schemas.microsoft.com/office/powerpoint/2010/main" val="3003642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Outline</a:t>
            </a:r>
            <a:endParaRPr lang="he-IL" dirty="0">
              <a:solidFill>
                <a:srgbClr val="002060"/>
              </a:solidFill>
            </a:endParaRPr>
          </a:p>
        </p:txBody>
      </p:sp>
      <p:sp>
        <p:nvSpPr>
          <p:cNvPr id="3" name="Content Placeholder 2"/>
          <p:cNvSpPr>
            <a:spLocks noGrp="1"/>
          </p:cNvSpPr>
          <p:nvPr>
            <p:ph idx="1"/>
          </p:nvPr>
        </p:nvSpPr>
        <p:spPr/>
        <p:txBody>
          <a:bodyPr>
            <a:normAutofit/>
          </a:bodyPr>
          <a:lstStyle/>
          <a:p>
            <a:pPr>
              <a:lnSpc>
                <a:spcPct val="150000"/>
              </a:lnSpc>
            </a:pPr>
            <a:r>
              <a:rPr lang="en-US" dirty="0">
                <a:solidFill>
                  <a:srgbClr val="002060"/>
                </a:solidFill>
              </a:rPr>
              <a:t>Motivation</a:t>
            </a:r>
          </a:p>
          <a:p>
            <a:pPr>
              <a:lnSpc>
                <a:spcPct val="150000"/>
              </a:lnSpc>
            </a:pPr>
            <a:r>
              <a:rPr lang="en-US" dirty="0">
                <a:solidFill>
                  <a:srgbClr val="002060"/>
                </a:solidFill>
              </a:rPr>
              <a:t>Challenges</a:t>
            </a:r>
          </a:p>
          <a:p>
            <a:pPr>
              <a:lnSpc>
                <a:spcPct val="150000"/>
              </a:lnSpc>
            </a:pPr>
            <a:r>
              <a:rPr lang="en-US" dirty="0">
                <a:solidFill>
                  <a:srgbClr val="FF0000"/>
                </a:solidFill>
              </a:rPr>
              <a:t>Literature Survey</a:t>
            </a:r>
          </a:p>
          <a:p>
            <a:pPr>
              <a:lnSpc>
                <a:spcPct val="150000"/>
              </a:lnSpc>
            </a:pPr>
            <a:r>
              <a:rPr lang="en-US" dirty="0">
                <a:solidFill>
                  <a:srgbClr val="002060"/>
                </a:solidFill>
              </a:rPr>
              <a:t>Algorithm Description and Results</a:t>
            </a:r>
          </a:p>
          <a:p>
            <a:pPr>
              <a:lnSpc>
                <a:spcPct val="150000"/>
              </a:lnSpc>
            </a:pPr>
            <a:r>
              <a:rPr lang="en-US" dirty="0">
                <a:solidFill>
                  <a:srgbClr val="002060"/>
                </a:solidFill>
              </a:rPr>
              <a:t>Next Project</a:t>
            </a:r>
          </a:p>
        </p:txBody>
      </p:sp>
      <p:sp>
        <p:nvSpPr>
          <p:cNvPr id="5" name="Slide Number Placeholder 4"/>
          <p:cNvSpPr>
            <a:spLocks noGrp="1"/>
          </p:cNvSpPr>
          <p:nvPr>
            <p:ph type="sldNum" sz="quarter" idx="12"/>
          </p:nvPr>
        </p:nvSpPr>
        <p:spPr/>
        <p:txBody>
          <a:bodyPr/>
          <a:lstStyle/>
          <a:p>
            <a:fld id="{B01D9778-10B4-40FB-B4E4-44FA89A86639}" type="slidenum">
              <a:rPr lang="en-US" smtClean="0"/>
              <a:pPr/>
              <a:t>12</a:t>
            </a:fld>
            <a:endParaRPr lang="en-US"/>
          </a:p>
        </p:txBody>
      </p:sp>
      <p:pic>
        <p:nvPicPr>
          <p:cNvPr id="6" name="Picture 2" descr="Parks">
            <a:extLst>
              <a:ext uri="{FF2B5EF4-FFF2-40B4-BE49-F238E27FC236}">
                <a16:creationId xmlns:a16="http://schemas.microsoft.com/office/drawing/2014/main" id="{E4485CC9-8C11-4BA8-B329-5E2924F96C77}"/>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rot="423996">
            <a:off x="6204236" y="1872723"/>
            <a:ext cx="4191000" cy="3139204"/>
          </a:xfrm>
          <a:prstGeom prst="ellipse">
            <a:avLst/>
          </a:prstGeom>
          <a:ln w="635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4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2060"/>
                </a:solidFill>
              </a:rPr>
              <a:t>Literature Survey</a:t>
            </a:r>
            <a:endParaRPr lang="he-IL" dirty="0">
              <a:solidFill>
                <a:srgbClr val="002060"/>
              </a:solidFill>
            </a:endParaRPr>
          </a:p>
        </p:txBody>
      </p:sp>
      <p:sp>
        <p:nvSpPr>
          <p:cNvPr id="3" name="Content Placeholder 2"/>
          <p:cNvSpPr>
            <a:spLocks noGrp="1"/>
          </p:cNvSpPr>
          <p:nvPr>
            <p:ph idx="1"/>
          </p:nvPr>
        </p:nvSpPr>
        <p:spPr/>
        <p:txBody>
          <a:bodyPr>
            <a:normAutofit/>
          </a:bodyPr>
          <a:lstStyle/>
          <a:p>
            <a:r>
              <a:rPr lang="en-US" sz="2800" dirty="0">
                <a:solidFill>
                  <a:srgbClr val="002060"/>
                </a:solidFill>
              </a:rPr>
              <a:t>Neural Networks are key for Action Recognition</a:t>
            </a:r>
          </a:p>
          <a:p>
            <a:pPr marL="0" indent="0">
              <a:buNone/>
            </a:pPr>
            <a:r>
              <a:rPr lang="en-US" sz="2800" dirty="0">
                <a:solidFill>
                  <a:srgbClr val="002060"/>
                </a:solidFill>
              </a:rPr>
              <a:t>    - CNN’s are good at dealing with visual data</a:t>
            </a:r>
          </a:p>
          <a:p>
            <a:pPr marL="0" indent="0">
              <a:buNone/>
            </a:pPr>
            <a:r>
              <a:rPr lang="en-US" sz="2800" dirty="0">
                <a:solidFill>
                  <a:srgbClr val="002060"/>
                </a:solidFill>
              </a:rPr>
              <a:t>    - 3D CNN’s are better</a:t>
            </a:r>
          </a:p>
          <a:p>
            <a:pPr marL="0" indent="0">
              <a:buNone/>
            </a:pPr>
            <a:r>
              <a:rPr lang="en-US" sz="2800" dirty="0">
                <a:solidFill>
                  <a:srgbClr val="002060"/>
                </a:solidFill>
              </a:rPr>
              <a:t>    - In video, they can get very resource-demanding and expensive</a:t>
            </a:r>
          </a:p>
          <a:p>
            <a:pPr marL="0" indent="0">
              <a:buNone/>
            </a:pPr>
            <a:r>
              <a:rPr lang="en-US" sz="2800" dirty="0">
                <a:solidFill>
                  <a:srgbClr val="002060"/>
                </a:solidFill>
              </a:rPr>
              <a:t>    - </a:t>
            </a:r>
            <a:r>
              <a:rPr lang="en-US" sz="2800" dirty="0" err="1">
                <a:solidFill>
                  <a:srgbClr val="002060"/>
                </a:solidFill>
              </a:rPr>
              <a:t>SlowFast</a:t>
            </a:r>
            <a:endParaRPr lang="en-US" sz="2800" dirty="0">
              <a:solidFill>
                <a:srgbClr val="002060"/>
              </a:solidFill>
            </a:endParaRPr>
          </a:p>
          <a:p>
            <a:pPr marL="0" indent="0">
              <a:buNone/>
            </a:pPr>
            <a:r>
              <a:rPr lang="en-US" sz="2800" dirty="0">
                <a:solidFill>
                  <a:srgbClr val="002060"/>
                </a:solidFill>
              </a:rPr>
              <a:t>    </a:t>
            </a:r>
          </a:p>
          <a:p>
            <a:pPr marL="0" indent="0">
              <a:buNone/>
            </a:pPr>
            <a:endParaRPr lang="en-US" sz="2800" dirty="0">
              <a:solidFill>
                <a:srgbClr val="002060"/>
              </a:solidFill>
            </a:endParaRPr>
          </a:p>
          <a:p>
            <a:pPr marL="0" indent="0">
              <a:buNone/>
            </a:pPr>
            <a:endParaRPr lang="en-US" sz="2800"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13</a:t>
            </a:fld>
            <a:endParaRPr lang="en-US"/>
          </a:p>
        </p:txBody>
      </p:sp>
      <p:sp>
        <p:nvSpPr>
          <p:cNvPr id="4" name="TextBox 3">
            <a:extLst>
              <a:ext uri="{FF2B5EF4-FFF2-40B4-BE49-F238E27FC236}">
                <a16:creationId xmlns:a16="http://schemas.microsoft.com/office/drawing/2014/main" id="{C01B0A89-94D2-7FB8-4570-86222358FFB8}"/>
              </a:ext>
            </a:extLst>
          </p:cNvPr>
          <p:cNvSpPr txBox="1"/>
          <p:nvPr/>
        </p:nvSpPr>
        <p:spPr>
          <a:xfrm>
            <a:off x="365760" y="568960"/>
            <a:ext cx="184731" cy="369332"/>
          </a:xfrm>
          <a:prstGeom prst="rect">
            <a:avLst/>
          </a:prstGeom>
          <a:noFill/>
        </p:spPr>
        <p:txBody>
          <a:bodyPr wrap="none" rtlCol="0">
            <a:spAutoFit/>
          </a:bodyPr>
          <a:lstStyle/>
          <a:p>
            <a:endParaRPr lang="en-IL" dirty="0"/>
          </a:p>
        </p:txBody>
      </p:sp>
    </p:spTree>
    <p:extLst>
      <p:ext uri="{BB962C8B-B14F-4D97-AF65-F5344CB8AC3E}">
        <p14:creationId xmlns:p14="http://schemas.microsoft.com/office/powerpoint/2010/main" val="2747574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D4860-1480-7112-FDE7-579D1E16A1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C35FD2-61B6-5F89-F44F-55D0811A4411}"/>
              </a:ext>
            </a:extLst>
          </p:cNvPr>
          <p:cNvSpPr>
            <a:spLocks noGrp="1"/>
          </p:cNvSpPr>
          <p:nvPr>
            <p:ph type="title"/>
          </p:nvPr>
        </p:nvSpPr>
        <p:spPr/>
        <p:txBody>
          <a:bodyPr>
            <a:normAutofit/>
          </a:bodyPr>
          <a:lstStyle/>
          <a:p>
            <a:r>
              <a:rPr lang="en-US" dirty="0">
                <a:solidFill>
                  <a:srgbClr val="002060"/>
                </a:solidFill>
              </a:rPr>
              <a:t>Literature Survey</a:t>
            </a:r>
            <a:endParaRPr lang="he-IL" dirty="0">
              <a:solidFill>
                <a:srgbClr val="002060"/>
              </a:solidFill>
            </a:endParaRPr>
          </a:p>
        </p:txBody>
      </p:sp>
      <p:sp>
        <p:nvSpPr>
          <p:cNvPr id="3" name="Content Placeholder 2">
            <a:extLst>
              <a:ext uri="{FF2B5EF4-FFF2-40B4-BE49-F238E27FC236}">
                <a16:creationId xmlns:a16="http://schemas.microsoft.com/office/drawing/2014/main" id="{19803349-AEB0-8818-9D2B-32B559183E34}"/>
              </a:ext>
            </a:extLst>
          </p:cNvPr>
          <p:cNvSpPr>
            <a:spLocks noGrp="1"/>
          </p:cNvSpPr>
          <p:nvPr>
            <p:ph idx="1"/>
          </p:nvPr>
        </p:nvSpPr>
        <p:spPr/>
        <p:txBody>
          <a:bodyPr>
            <a:normAutofit/>
          </a:bodyPr>
          <a:lstStyle/>
          <a:p>
            <a:r>
              <a:rPr lang="en-US" sz="2800" dirty="0">
                <a:solidFill>
                  <a:srgbClr val="002060"/>
                </a:solidFill>
              </a:rPr>
              <a:t>What are reasonable and common enough activities to detect in a park?</a:t>
            </a:r>
          </a:p>
          <a:p>
            <a:pPr marL="0" indent="0">
              <a:buNone/>
            </a:pPr>
            <a:r>
              <a:rPr lang="en-US" sz="2800" dirty="0">
                <a:solidFill>
                  <a:srgbClr val="002060"/>
                </a:solidFill>
              </a:rPr>
              <a:t>    - 8 activity classes</a:t>
            </a:r>
          </a:p>
          <a:p>
            <a:r>
              <a:rPr lang="en-US" sz="2800" dirty="0">
                <a:solidFill>
                  <a:srgbClr val="002060"/>
                </a:solidFill>
              </a:rPr>
              <a:t>How do we handle a sequence of activities by the same person?</a:t>
            </a:r>
          </a:p>
          <a:p>
            <a:pPr marL="0" indent="0">
              <a:buNone/>
            </a:pPr>
            <a:r>
              <a:rPr lang="en-US" sz="2800" dirty="0">
                <a:solidFill>
                  <a:srgbClr val="002060"/>
                </a:solidFill>
              </a:rPr>
              <a:t>    - We can utilize the same person to tag multiple activities</a:t>
            </a:r>
          </a:p>
          <a:p>
            <a:pPr marL="0" indent="0">
              <a:buNone/>
            </a:pPr>
            <a:r>
              <a:rPr lang="en-US" sz="2800" dirty="0">
                <a:solidFill>
                  <a:srgbClr val="002060"/>
                </a:solidFill>
              </a:rPr>
              <a:t>    </a:t>
            </a:r>
          </a:p>
          <a:p>
            <a:pPr marL="0" indent="0">
              <a:buNone/>
            </a:pPr>
            <a:endParaRPr lang="en-US" sz="2800" dirty="0">
              <a:solidFill>
                <a:srgbClr val="002060"/>
              </a:solidFill>
            </a:endParaRPr>
          </a:p>
          <a:p>
            <a:pPr marL="0" indent="0">
              <a:buNone/>
            </a:pPr>
            <a:endParaRPr lang="en-US" sz="2800" dirty="0">
              <a:solidFill>
                <a:srgbClr val="002060"/>
              </a:solidFill>
            </a:endParaRPr>
          </a:p>
        </p:txBody>
      </p:sp>
      <p:sp>
        <p:nvSpPr>
          <p:cNvPr id="5" name="Slide Number Placeholder 4">
            <a:extLst>
              <a:ext uri="{FF2B5EF4-FFF2-40B4-BE49-F238E27FC236}">
                <a16:creationId xmlns:a16="http://schemas.microsoft.com/office/drawing/2014/main" id="{551F094A-EC67-A155-5262-F1ACC36C47E1}"/>
              </a:ext>
            </a:extLst>
          </p:cNvPr>
          <p:cNvSpPr>
            <a:spLocks noGrp="1"/>
          </p:cNvSpPr>
          <p:nvPr>
            <p:ph type="sldNum" sz="quarter" idx="12"/>
          </p:nvPr>
        </p:nvSpPr>
        <p:spPr/>
        <p:txBody>
          <a:bodyPr/>
          <a:lstStyle/>
          <a:p>
            <a:fld id="{B01D9778-10B4-40FB-B4E4-44FA89A86639}" type="slidenum">
              <a:rPr lang="en-US" smtClean="0"/>
              <a:pPr/>
              <a:t>14</a:t>
            </a:fld>
            <a:endParaRPr lang="en-US"/>
          </a:p>
        </p:txBody>
      </p:sp>
      <p:sp>
        <p:nvSpPr>
          <p:cNvPr id="4" name="TextBox 3">
            <a:extLst>
              <a:ext uri="{FF2B5EF4-FFF2-40B4-BE49-F238E27FC236}">
                <a16:creationId xmlns:a16="http://schemas.microsoft.com/office/drawing/2014/main" id="{89DB4F8D-A059-D04E-117D-09D5B67D7EF0}"/>
              </a:ext>
            </a:extLst>
          </p:cNvPr>
          <p:cNvSpPr txBox="1"/>
          <p:nvPr/>
        </p:nvSpPr>
        <p:spPr>
          <a:xfrm>
            <a:off x="365760" y="568960"/>
            <a:ext cx="184731" cy="369332"/>
          </a:xfrm>
          <a:prstGeom prst="rect">
            <a:avLst/>
          </a:prstGeom>
          <a:noFill/>
        </p:spPr>
        <p:txBody>
          <a:bodyPr wrap="none" rtlCol="0">
            <a:spAutoFit/>
          </a:bodyPr>
          <a:lstStyle/>
          <a:p>
            <a:endParaRPr lang="en-IL" dirty="0"/>
          </a:p>
        </p:txBody>
      </p:sp>
    </p:spTree>
    <p:extLst>
      <p:ext uri="{BB962C8B-B14F-4D97-AF65-F5344CB8AC3E}">
        <p14:creationId xmlns:p14="http://schemas.microsoft.com/office/powerpoint/2010/main" val="4271110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2060"/>
                </a:solidFill>
              </a:rPr>
              <a:t>Literature Survey</a:t>
            </a:r>
            <a:endParaRPr lang="he-IL" dirty="0">
              <a:solidFill>
                <a:srgbClr val="002060"/>
              </a:solidFill>
            </a:endParaRPr>
          </a:p>
        </p:txBody>
      </p:sp>
      <p:sp>
        <p:nvSpPr>
          <p:cNvPr id="3" name="Content Placeholder 2"/>
          <p:cNvSpPr>
            <a:spLocks noGrp="1"/>
          </p:cNvSpPr>
          <p:nvPr>
            <p:ph idx="1"/>
          </p:nvPr>
        </p:nvSpPr>
        <p:spPr/>
        <p:txBody>
          <a:bodyPr>
            <a:normAutofit/>
          </a:bodyPr>
          <a:lstStyle/>
          <a:p>
            <a:r>
              <a:rPr lang="en-US" sz="2800" dirty="0">
                <a:solidFill>
                  <a:srgbClr val="002060"/>
                </a:solidFill>
              </a:rPr>
              <a:t>What are reasonable and common enough activities to detect in a park?</a:t>
            </a:r>
          </a:p>
          <a:p>
            <a:pPr marL="0" indent="0">
              <a:buNone/>
            </a:pPr>
            <a:r>
              <a:rPr lang="en-US" sz="2800" dirty="0">
                <a:solidFill>
                  <a:srgbClr val="002060"/>
                </a:solidFill>
              </a:rPr>
              <a:t>    - 8 activity classes</a:t>
            </a:r>
          </a:p>
          <a:p>
            <a:r>
              <a:rPr lang="en-US" sz="2800" dirty="0">
                <a:solidFill>
                  <a:srgbClr val="002060"/>
                </a:solidFill>
              </a:rPr>
              <a:t>How do we handle a sequence of activities by the same person?</a:t>
            </a:r>
          </a:p>
          <a:p>
            <a:pPr marL="0" indent="0">
              <a:buNone/>
            </a:pPr>
            <a:r>
              <a:rPr lang="en-US" sz="2800" dirty="0">
                <a:solidFill>
                  <a:srgbClr val="002060"/>
                </a:solidFill>
              </a:rPr>
              <a:t>    - We can utilize the same person to tag multiple activities</a:t>
            </a:r>
          </a:p>
          <a:p>
            <a:pPr marL="0" indent="0">
              <a:buNone/>
            </a:pPr>
            <a:r>
              <a:rPr lang="en-US" sz="2800" dirty="0">
                <a:solidFill>
                  <a:srgbClr val="002060"/>
                </a:solidFill>
              </a:rPr>
              <a:t> </a:t>
            </a:r>
          </a:p>
          <a:p>
            <a:pPr marL="0" indent="0">
              <a:buNone/>
            </a:pPr>
            <a:r>
              <a:rPr lang="en-US" sz="2800" dirty="0">
                <a:solidFill>
                  <a:srgbClr val="002060"/>
                </a:solidFill>
              </a:rPr>
              <a:t>    </a:t>
            </a:r>
          </a:p>
          <a:p>
            <a:pPr marL="0" indent="0">
              <a:buNone/>
            </a:pPr>
            <a:endParaRPr lang="en-US" sz="2800"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15</a:t>
            </a:fld>
            <a:endParaRPr lang="en-US"/>
          </a:p>
        </p:txBody>
      </p:sp>
      <p:sp>
        <p:nvSpPr>
          <p:cNvPr id="4" name="TextBox 3">
            <a:extLst>
              <a:ext uri="{FF2B5EF4-FFF2-40B4-BE49-F238E27FC236}">
                <a16:creationId xmlns:a16="http://schemas.microsoft.com/office/drawing/2014/main" id="{C01B0A89-94D2-7FB8-4570-86222358FFB8}"/>
              </a:ext>
            </a:extLst>
          </p:cNvPr>
          <p:cNvSpPr txBox="1"/>
          <p:nvPr/>
        </p:nvSpPr>
        <p:spPr>
          <a:xfrm>
            <a:off x="365760" y="568960"/>
            <a:ext cx="184731" cy="369332"/>
          </a:xfrm>
          <a:prstGeom prst="rect">
            <a:avLst/>
          </a:prstGeom>
          <a:noFill/>
        </p:spPr>
        <p:txBody>
          <a:bodyPr wrap="none" rtlCol="0">
            <a:spAutoFit/>
          </a:bodyPr>
          <a:lstStyle/>
          <a:p>
            <a:endParaRPr lang="en-IL" dirty="0"/>
          </a:p>
        </p:txBody>
      </p:sp>
    </p:spTree>
    <p:extLst>
      <p:ext uri="{BB962C8B-B14F-4D97-AF65-F5344CB8AC3E}">
        <p14:creationId xmlns:p14="http://schemas.microsoft.com/office/powerpoint/2010/main" val="246281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2060"/>
                </a:solidFill>
              </a:rPr>
              <a:t>Pedestrian Detection</a:t>
            </a:r>
            <a:endParaRPr lang="he-IL" dirty="0">
              <a:solidFill>
                <a:srgbClr val="002060"/>
              </a:solidFill>
            </a:endParaRPr>
          </a:p>
        </p:txBody>
      </p:sp>
      <p:sp>
        <p:nvSpPr>
          <p:cNvPr id="3" name="Content Placeholder 2"/>
          <p:cNvSpPr>
            <a:spLocks noGrp="1"/>
          </p:cNvSpPr>
          <p:nvPr>
            <p:ph idx="1"/>
          </p:nvPr>
        </p:nvSpPr>
        <p:spPr>
          <a:xfrm>
            <a:off x="609600" y="1600201"/>
            <a:ext cx="6553200" cy="4525963"/>
          </a:xfrm>
        </p:spPr>
        <p:txBody>
          <a:bodyPr>
            <a:normAutofit lnSpcReduction="10000"/>
          </a:bodyPr>
          <a:lstStyle/>
          <a:p>
            <a:r>
              <a:rPr lang="en-US" sz="2800" dirty="0">
                <a:solidFill>
                  <a:srgbClr val="002060"/>
                </a:solidFill>
              </a:rPr>
              <a:t>Real-time Pedestrian Detection using Python &amp; OpenCV</a:t>
            </a:r>
          </a:p>
          <a:p>
            <a:r>
              <a:rPr lang="en-US" sz="2800" dirty="0">
                <a:solidFill>
                  <a:srgbClr val="002060"/>
                </a:solidFill>
              </a:rPr>
              <a:t>There are multiple solutions with high accuracy</a:t>
            </a:r>
          </a:p>
          <a:p>
            <a:pPr lvl="1"/>
            <a:r>
              <a:rPr lang="en-US" sz="2400" dirty="0" err="1">
                <a:solidFill>
                  <a:srgbClr val="002060"/>
                </a:solidFill>
              </a:rPr>
              <a:t>Dalal</a:t>
            </a:r>
            <a:r>
              <a:rPr lang="en-US" sz="2400" dirty="0">
                <a:solidFill>
                  <a:srgbClr val="002060"/>
                </a:solidFill>
              </a:rPr>
              <a:t>-Triggs</a:t>
            </a:r>
          </a:p>
          <a:p>
            <a:r>
              <a:rPr lang="en-US" sz="2800" dirty="0">
                <a:solidFill>
                  <a:srgbClr val="002060"/>
                </a:solidFill>
              </a:rPr>
              <a:t>Previous project used YOLOv4-tiny for pedestrian detection</a:t>
            </a:r>
            <a:r>
              <a:rPr lang="en-US" dirty="0">
                <a:solidFill>
                  <a:srgbClr val="002060"/>
                </a:solidFill>
              </a:rPr>
              <a:t> </a:t>
            </a:r>
          </a:p>
          <a:p>
            <a:pPr lvl="1"/>
            <a:r>
              <a:rPr lang="en-US" sz="2400" dirty="0">
                <a:solidFill>
                  <a:srgbClr val="002060"/>
                </a:solidFill>
              </a:rPr>
              <a:t>2021</a:t>
            </a:r>
          </a:p>
          <a:p>
            <a:r>
              <a:rPr lang="en-US" sz="2800" dirty="0">
                <a:solidFill>
                  <a:srgbClr val="002060"/>
                </a:solidFill>
              </a:rPr>
              <a:t>We used YOLOv8-nano</a:t>
            </a:r>
            <a:r>
              <a:rPr lang="en-US" dirty="0">
                <a:solidFill>
                  <a:srgbClr val="002060"/>
                </a:solidFill>
              </a:rPr>
              <a:t> </a:t>
            </a:r>
          </a:p>
          <a:p>
            <a:pPr lvl="1"/>
            <a:r>
              <a:rPr lang="en-US" sz="2400" dirty="0">
                <a:solidFill>
                  <a:srgbClr val="002060"/>
                </a:solidFill>
              </a:rPr>
              <a:t>2023</a:t>
            </a:r>
          </a:p>
          <a:p>
            <a:pPr marL="457200" lvl="1" indent="0">
              <a:buNone/>
            </a:pPr>
            <a:endParaRPr lang="en-US" sz="2400" dirty="0">
              <a:solidFill>
                <a:srgbClr val="002060"/>
              </a:solidFill>
            </a:endParaRPr>
          </a:p>
          <a:p>
            <a:pPr lvl="1"/>
            <a:endParaRPr lang="en-US" sz="2400" dirty="0">
              <a:solidFill>
                <a:srgbClr val="002060"/>
              </a:solidFill>
            </a:endParaRPr>
          </a:p>
          <a:p>
            <a:pPr marL="457200" lvl="1" indent="0">
              <a:buNone/>
            </a:pPr>
            <a:endParaRPr lang="en-US" sz="2400"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16</a:t>
            </a:fld>
            <a:endParaRPr lang="en-US"/>
          </a:p>
        </p:txBody>
      </p:sp>
      <p:pic>
        <p:nvPicPr>
          <p:cNvPr id="6" name="Picture 5" descr="A picture containing road, way, sidewalk&#10;&#10;Description automatically generated">
            <a:extLst>
              <a:ext uri="{FF2B5EF4-FFF2-40B4-BE49-F238E27FC236}">
                <a16:creationId xmlns:a16="http://schemas.microsoft.com/office/drawing/2014/main" id="{768749CC-F168-4BCF-BC90-5D48AB21C0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18631"/>
            <a:ext cx="4229100" cy="3171825"/>
          </a:xfrm>
          <a:prstGeom prst="rect">
            <a:avLst/>
          </a:prstGeom>
        </p:spPr>
      </p:pic>
    </p:spTree>
    <p:extLst>
      <p:ext uri="{BB962C8B-B14F-4D97-AF65-F5344CB8AC3E}">
        <p14:creationId xmlns:p14="http://schemas.microsoft.com/office/powerpoint/2010/main" val="1891189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Segmentation</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17</a:t>
            </a:fld>
            <a:endParaRPr lang="en-US"/>
          </a:p>
        </p:txBody>
      </p:sp>
      <p:pic>
        <p:nvPicPr>
          <p:cNvPr id="7" name="Picture 6">
            <a:extLst>
              <a:ext uri="{FF2B5EF4-FFF2-40B4-BE49-F238E27FC236}">
                <a16:creationId xmlns:a16="http://schemas.microsoft.com/office/drawing/2014/main" id="{10219774-DFDD-8DF9-2799-7CC6ED99F8A0}"/>
              </a:ext>
            </a:extLst>
          </p:cNvPr>
          <p:cNvPicPr>
            <a:picLocks noChangeAspect="1"/>
          </p:cNvPicPr>
          <p:nvPr/>
        </p:nvPicPr>
        <p:blipFill>
          <a:blip r:embed="rId3"/>
          <a:stretch>
            <a:fillRect/>
          </a:stretch>
        </p:blipFill>
        <p:spPr>
          <a:xfrm>
            <a:off x="6783524" y="1208323"/>
            <a:ext cx="4798876" cy="5401791"/>
          </a:xfrm>
          <a:prstGeom prst="rect">
            <a:avLst/>
          </a:prstGeom>
        </p:spPr>
      </p:pic>
      <p:pic>
        <p:nvPicPr>
          <p:cNvPr id="8" name="Picture 7">
            <a:extLst>
              <a:ext uri="{FF2B5EF4-FFF2-40B4-BE49-F238E27FC236}">
                <a16:creationId xmlns:a16="http://schemas.microsoft.com/office/drawing/2014/main" id="{5810033A-847E-E8CA-F72B-41FEA9670AB7}"/>
              </a:ext>
            </a:extLst>
          </p:cNvPr>
          <p:cNvPicPr>
            <a:picLocks noChangeAspect="1"/>
          </p:cNvPicPr>
          <p:nvPr/>
        </p:nvPicPr>
        <p:blipFill>
          <a:blip r:embed="rId4"/>
          <a:stretch>
            <a:fillRect/>
          </a:stretch>
        </p:blipFill>
        <p:spPr>
          <a:xfrm>
            <a:off x="1066801" y="1208323"/>
            <a:ext cx="4736452" cy="5355649"/>
          </a:xfrm>
          <a:prstGeom prst="rect">
            <a:avLst/>
          </a:prstGeom>
        </p:spPr>
      </p:pic>
    </p:spTree>
    <p:extLst>
      <p:ext uri="{BB962C8B-B14F-4D97-AF65-F5344CB8AC3E}">
        <p14:creationId xmlns:p14="http://schemas.microsoft.com/office/powerpoint/2010/main" val="471435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2060"/>
                </a:solidFill>
              </a:rPr>
              <a:t>Our Data</a:t>
            </a:r>
            <a:endParaRPr lang="he-IL" dirty="0">
              <a:solidFill>
                <a:srgbClr val="002060"/>
              </a:solidFill>
            </a:endParaRPr>
          </a:p>
        </p:txBody>
      </p:sp>
      <p:sp>
        <p:nvSpPr>
          <p:cNvPr id="3" name="Content Placeholder 2"/>
          <p:cNvSpPr>
            <a:spLocks noGrp="1"/>
          </p:cNvSpPr>
          <p:nvPr>
            <p:ph idx="1"/>
          </p:nvPr>
        </p:nvSpPr>
        <p:spPr/>
        <p:txBody>
          <a:bodyPr>
            <a:normAutofit/>
          </a:bodyPr>
          <a:lstStyle/>
          <a:p>
            <a:r>
              <a:rPr lang="en-US" sz="2800" dirty="0">
                <a:solidFill>
                  <a:srgbClr val="002060"/>
                </a:solidFill>
              </a:rPr>
              <a:t>Footage from two parks in Or </a:t>
            </a:r>
            <a:r>
              <a:rPr lang="he-IL" sz="2800" dirty="0" err="1">
                <a:solidFill>
                  <a:srgbClr val="002060"/>
                </a:solidFill>
              </a:rPr>
              <a:t>Y</a:t>
            </a:r>
            <a:r>
              <a:rPr lang="en-US" sz="2800" dirty="0" err="1">
                <a:solidFill>
                  <a:srgbClr val="002060"/>
                </a:solidFill>
              </a:rPr>
              <a:t>ehuda</a:t>
            </a:r>
            <a:r>
              <a:rPr lang="en-US" sz="2800" dirty="0">
                <a:solidFill>
                  <a:srgbClr val="002060"/>
                </a:solidFill>
              </a:rPr>
              <a:t>: </a:t>
            </a:r>
            <a:r>
              <a:rPr lang="en-US" sz="2800" dirty="0" err="1">
                <a:solidFill>
                  <a:srgbClr val="002060"/>
                </a:solidFill>
              </a:rPr>
              <a:t>Katsenelson</a:t>
            </a:r>
            <a:r>
              <a:rPr lang="en-US" sz="2800" dirty="0">
                <a:solidFill>
                  <a:srgbClr val="002060"/>
                </a:solidFill>
              </a:rPr>
              <a:t> and Remez</a:t>
            </a:r>
          </a:p>
          <a:p>
            <a:pPr marL="0" indent="0">
              <a:buNone/>
            </a:pPr>
            <a:endParaRPr lang="en-US" dirty="0">
              <a:solidFill>
                <a:srgbClr val="002060"/>
              </a:solidFill>
            </a:endParaRPr>
          </a:p>
          <a:p>
            <a:pPr lvl="1"/>
            <a:endParaRPr lang="en-US" dirty="0">
              <a:solidFill>
                <a:srgbClr val="002060"/>
              </a:solidFill>
            </a:endParaRPr>
          </a:p>
          <a:p>
            <a:pPr marL="0" indent="0">
              <a:buNone/>
            </a:pPr>
            <a:r>
              <a:rPr lang="en-US" dirty="0">
                <a:solidFill>
                  <a:srgbClr val="002060"/>
                </a:solidFill>
              </a:rPr>
              <a:t>  </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18</a:t>
            </a:fld>
            <a:endParaRPr lang="en-US"/>
          </a:p>
        </p:txBody>
      </p:sp>
      <p:pic>
        <p:nvPicPr>
          <p:cNvPr id="6" name="Picture 5">
            <a:extLst>
              <a:ext uri="{FF2B5EF4-FFF2-40B4-BE49-F238E27FC236}">
                <a16:creationId xmlns:a16="http://schemas.microsoft.com/office/drawing/2014/main" id="{7661568E-4114-98EC-13A5-2497AE8E0425}"/>
              </a:ext>
            </a:extLst>
          </p:cNvPr>
          <p:cNvPicPr>
            <a:picLocks noChangeAspect="1"/>
          </p:cNvPicPr>
          <p:nvPr/>
        </p:nvPicPr>
        <p:blipFill>
          <a:blip r:embed="rId3"/>
          <a:stretch>
            <a:fillRect/>
          </a:stretch>
        </p:blipFill>
        <p:spPr>
          <a:xfrm>
            <a:off x="6082748" y="2498797"/>
            <a:ext cx="5791200" cy="3257550"/>
          </a:xfrm>
          <a:prstGeom prst="rect">
            <a:avLst/>
          </a:prstGeom>
        </p:spPr>
      </p:pic>
      <p:pic>
        <p:nvPicPr>
          <p:cNvPr id="7" name="Picture 6">
            <a:extLst>
              <a:ext uri="{FF2B5EF4-FFF2-40B4-BE49-F238E27FC236}">
                <a16:creationId xmlns:a16="http://schemas.microsoft.com/office/drawing/2014/main" id="{6CE603E4-CE89-FEA1-6135-ED36ECB9419F}"/>
              </a:ext>
            </a:extLst>
          </p:cNvPr>
          <p:cNvPicPr>
            <a:picLocks noChangeAspect="1"/>
          </p:cNvPicPr>
          <p:nvPr/>
        </p:nvPicPr>
        <p:blipFill>
          <a:blip r:embed="rId4"/>
          <a:stretch>
            <a:fillRect/>
          </a:stretch>
        </p:blipFill>
        <p:spPr>
          <a:xfrm>
            <a:off x="146321" y="2498797"/>
            <a:ext cx="5808166" cy="3257549"/>
          </a:xfrm>
          <a:prstGeom prst="rect">
            <a:avLst/>
          </a:prstGeom>
        </p:spPr>
      </p:pic>
    </p:spTree>
    <p:extLst>
      <p:ext uri="{BB962C8B-B14F-4D97-AF65-F5344CB8AC3E}">
        <p14:creationId xmlns:p14="http://schemas.microsoft.com/office/powerpoint/2010/main" val="2698853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2060"/>
                </a:solidFill>
              </a:rPr>
              <a:t>Our Data</a:t>
            </a:r>
            <a:endParaRPr lang="he-IL" dirty="0">
              <a:solidFill>
                <a:srgbClr val="002060"/>
              </a:solidFill>
            </a:endParaRPr>
          </a:p>
        </p:txBody>
      </p:sp>
      <p:sp>
        <p:nvSpPr>
          <p:cNvPr id="3" name="Content Placeholder 2"/>
          <p:cNvSpPr>
            <a:spLocks noGrp="1"/>
          </p:cNvSpPr>
          <p:nvPr>
            <p:ph idx="1"/>
          </p:nvPr>
        </p:nvSpPr>
        <p:spPr/>
        <p:txBody>
          <a:bodyPr>
            <a:normAutofit lnSpcReduction="10000"/>
          </a:bodyPr>
          <a:lstStyle/>
          <a:p>
            <a:r>
              <a:rPr lang="en-US" sz="2800" dirty="0">
                <a:solidFill>
                  <a:srgbClr val="002060"/>
                </a:solidFill>
              </a:rPr>
              <a:t>Surveillance cameras don’t provide the best view for our purpose</a:t>
            </a:r>
          </a:p>
          <a:p>
            <a:r>
              <a:rPr lang="en-US" sz="2800" dirty="0">
                <a:solidFill>
                  <a:srgbClr val="002060"/>
                </a:solidFill>
              </a:rPr>
              <a:t>Some areas are covered by canopies part of the time</a:t>
            </a:r>
          </a:p>
          <a:p>
            <a:r>
              <a:rPr lang="en-US" sz="2800" dirty="0">
                <a:solidFill>
                  <a:srgbClr val="002060"/>
                </a:solidFill>
              </a:rPr>
              <a:t>Footage is from weekdays</a:t>
            </a:r>
          </a:p>
          <a:p>
            <a:pPr marL="0" indent="0">
              <a:buNone/>
            </a:pPr>
            <a:r>
              <a:rPr lang="en-US" sz="2800" dirty="0">
                <a:solidFill>
                  <a:srgbClr val="002060"/>
                </a:solidFill>
              </a:rPr>
              <a:t>     -   During morning/night the parks are empty, yielding empty footage</a:t>
            </a:r>
          </a:p>
          <a:p>
            <a:pPr marL="0" indent="0">
              <a:buNone/>
            </a:pPr>
            <a:r>
              <a:rPr lang="en-US" sz="2800" dirty="0">
                <a:solidFill>
                  <a:srgbClr val="002060"/>
                </a:solidFill>
              </a:rPr>
              <a:t>     -   Relatively few condensed time periods which are informative </a:t>
            </a:r>
          </a:p>
          <a:p>
            <a:pPr marL="0" indent="0">
              <a:buNone/>
            </a:pPr>
            <a:r>
              <a:rPr lang="en-US" sz="2800" dirty="0">
                <a:solidFill>
                  <a:srgbClr val="002060"/>
                </a:solidFill>
              </a:rPr>
              <a:t>     </a:t>
            </a:r>
          </a:p>
          <a:p>
            <a:pPr marL="0" indent="0">
              <a:buNone/>
            </a:pPr>
            <a:endParaRPr lang="en-US" dirty="0">
              <a:solidFill>
                <a:srgbClr val="002060"/>
              </a:solidFill>
            </a:endParaRPr>
          </a:p>
          <a:p>
            <a:pPr lvl="1"/>
            <a:endParaRPr lang="en-US" dirty="0">
              <a:solidFill>
                <a:srgbClr val="002060"/>
              </a:solidFill>
            </a:endParaRPr>
          </a:p>
          <a:p>
            <a:pPr marL="0" indent="0">
              <a:buNone/>
            </a:pPr>
            <a:r>
              <a:rPr lang="en-US" dirty="0">
                <a:solidFill>
                  <a:srgbClr val="002060"/>
                </a:solidFill>
              </a:rPr>
              <a:t>  </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19</a:t>
            </a:fld>
            <a:endParaRPr lang="en-US"/>
          </a:p>
        </p:txBody>
      </p:sp>
    </p:spTree>
    <p:extLst>
      <p:ext uri="{BB962C8B-B14F-4D97-AF65-F5344CB8AC3E}">
        <p14:creationId xmlns:p14="http://schemas.microsoft.com/office/powerpoint/2010/main" val="19174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Outline</a:t>
            </a:r>
            <a:endParaRPr lang="he-IL" dirty="0">
              <a:solidFill>
                <a:srgbClr val="002060"/>
              </a:solidFill>
            </a:endParaRPr>
          </a:p>
        </p:txBody>
      </p:sp>
      <p:sp>
        <p:nvSpPr>
          <p:cNvPr id="3" name="Content Placeholder 2"/>
          <p:cNvSpPr>
            <a:spLocks noGrp="1"/>
          </p:cNvSpPr>
          <p:nvPr>
            <p:ph idx="1"/>
          </p:nvPr>
        </p:nvSpPr>
        <p:spPr/>
        <p:txBody>
          <a:bodyPr>
            <a:normAutofit/>
          </a:bodyPr>
          <a:lstStyle/>
          <a:p>
            <a:pPr>
              <a:lnSpc>
                <a:spcPct val="150000"/>
              </a:lnSpc>
            </a:pPr>
            <a:r>
              <a:rPr lang="en-US" dirty="0">
                <a:solidFill>
                  <a:srgbClr val="FF0000"/>
                </a:solidFill>
              </a:rPr>
              <a:t>Motivation</a:t>
            </a:r>
          </a:p>
          <a:p>
            <a:pPr>
              <a:lnSpc>
                <a:spcPct val="150000"/>
              </a:lnSpc>
            </a:pPr>
            <a:r>
              <a:rPr lang="en-US" dirty="0">
                <a:solidFill>
                  <a:srgbClr val="002060"/>
                </a:solidFill>
              </a:rPr>
              <a:t>Challenges</a:t>
            </a:r>
          </a:p>
          <a:p>
            <a:pPr>
              <a:lnSpc>
                <a:spcPct val="150000"/>
              </a:lnSpc>
            </a:pPr>
            <a:r>
              <a:rPr lang="en-US" dirty="0">
                <a:solidFill>
                  <a:srgbClr val="002060"/>
                </a:solidFill>
              </a:rPr>
              <a:t>Literature Survey</a:t>
            </a:r>
          </a:p>
          <a:p>
            <a:pPr>
              <a:lnSpc>
                <a:spcPct val="150000"/>
              </a:lnSpc>
            </a:pPr>
            <a:r>
              <a:rPr lang="en-US" dirty="0">
                <a:solidFill>
                  <a:srgbClr val="002060"/>
                </a:solidFill>
              </a:rPr>
              <a:t>Algorithm Description and Results</a:t>
            </a:r>
          </a:p>
          <a:p>
            <a:pPr>
              <a:lnSpc>
                <a:spcPct val="150000"/>
              </a:lnSpc>
            </a:pPr>
            <a:r>
              <a:rPr lang="en-US" dirty="0">
                <a:solidFill>
                  <a:srgbClr val="002060"/>
                </a:solidFill>
              </a:rPr>
              <a:t>Next Project</a:t>
            </a:r>
          </a:p>
        </p:txBody>
      </p:sp>
      <p:sp>
        <p:nvSpPr>
          <p:cNvPr id="5" name="Slide Number Placeholder 4"/>
          <p:cNvSpPr>
            <a:spLocks noGrp="1"/>
          </p:cNvSpPr>
          <p:nvPr>
            <p:ph type="sldNum" sz="quarter" idx="12"/>
          </p:nvPr>
        </p:nvSpPr>
        <p:spPr/>
        <p:txBody>
          <a:bodyPr/>
          <a:lstStyle/>
          <a:p>
            <a:fld id="{B01D9778-10B4-40FB-B4E4-44FA89A86639}" type="slidenum">
              <a:rPr lang="en-US" smtClean="0"/>
              <a:pPr/>
              <a:t>2</a:t>
            </a:fld>
            <a:endParaRPr lang="en-US"/>
          </a:p>
        </p:txBody>
      </p:sp>
      <p:pic>
        <p:nvPicPr>
          <p:cNvPr id="6" name="Picture 2" descr="Parks">
            <a:extLst>
              <a:ext uri="{FF2B5EF4-FFF2-40B4-BE49-F238E27FC236}">
                <a16:creationId xmlns:a16="http://schemas.microsoft.com/office/drawing/2014/main" id="{E4485CC9-8C11-4BA8-B329-5E2924F96C77}"/>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rot="423996">
            <a:off x="6204236" y="1872723"/>
            <a:ext cx="4191000" cy="3139204"/>
          </a:xfrm>
          <a:prstGeom prst="ellipse">
            <a:avLst/>
          </a:prstGeom>
          <a:ln w="635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217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B5CDB40D-15E5-4658-A267-938B9F177780}"/>
              </a:ext>
            </a:extLst>
          </p:cNvPr>
          <p:cNvPicPr>
            <a:picLocks noChangeAspect="1"/>
          </p:cNvPicPr>
          <p:nvPr/>
        </p:nvPicPr>
        <p:blipFill>
          <a:blip r:embed="rId3"/>
          <a:stretch>
            <a:fillRect/>
          </a:stretch>
        </p:blipFill>
        <p:spPr>
          <a:xfrm>
            <a:off x="-2667000" y="4051845"/>
            <a:ext cx="739893" cy="1647942"/>
          </a:xfrm>
          <a:prstGeom prst="rect">
            <a:avLst/>
          </a:prstGeom>
          <a:ln w="28575">
            <a:solidFill>
              <a:srgbClr val="00B050"/>
            </a:solidFill>
          </a:ln>
        </p:spPr>
      </p:pic>
      <p:pic>
        <p:nvPicPr>
          <p:cNvPr id="39" name="Picture 38">
            <a:extLst>
              <a:ext uri="{FF2B5EF4-FFF2-40B4-BE49-F238E27FC236}">
                <a16:creationId xmlns:a16="http://schemas.microsoft.com/office/drawing/2014/main" id="{72BF76A6-D081-4F12-A59E-0FC8120AFDA4}"/>
              </a:ext>
            </a:extLst>
          </p:cNvPr>
          <p:cNvPicPr>
            <a:picLocks noChangeAspect="1"/>
          </p:cNvPicPr>
          <p:nvPr/>
        </p:nvPicPr>
        <p:blipFill rotWithShape="1">
          <a:blip r:embed="rId4"/>
          <a:srcRect l="35583" t="33562"/>
          <a:stretch/>
        </p:blipFill>
        <p:spPr>
          <a:xfrm>
            <a:off x="-3643111" y="1918286"/>
            <a:ext cx="2331951" cy="1577372"/>
          </a:xfrm>
          <a:prstGeom prst="rect">
            <a:avLst/>
          </a:prstGeom>
        </p:spPr>
      </p:pic>
      <p:pic>
        <p:nvPicPr>
          <p:cNvPr id="4" name="Picture 3" descr="Icon&#10;&#10;Description automatically generated">
            <a:extLst>
              <a:ext uri="{FF2B5EF4-FFF2-40B4-BE49-F238E27FC236}">
                <a16:creationId xmlns:a16="http://schemas.microsoft.com/office/drawing/2014/main" id="{2C2E4CED-93F1-46A5-A643-83643E52F2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01800" y="2591769"/>
            <a:ext cx="939886" cy="939886"/>
          </a:xfrm>
          <a:prstGeom prst="rect">
            <a:avLst/>
          </a:prstGeom>
        </p:spPr>
      </p:pic>
      <p:grpSp>
        <p:nvGrpSpPr>
          <p:cNvPr id="3" name="Group 2">
            <a:extLst>
              <a:ext uri="{FF2B5EF4-FFF2-40B4-BE49-F238E27FC236}">
                <a16:creationId xmlns:a16="http://schemas.microsoft.com/office/drawing/2014/main" id="{04AC8763-A31D-0770-CD0B-649007B7C2CC}"/>
              </a:ext>
            </a:extLst>
          </p:cNvPr>
          <p:cNvGrpSpPr/>
          <p:nvPr/>
        </p:nvGrpSpPr>
        <p:grpSpPr>
          <a:xfrm>
            <a:off x="0" y="1295400"/>
            <a:ext cx="10403745" cy="5304840"/>
            <a:chOff x="0" y="1295400"/>
            <a:chExt cx="10403745" cy="5304840"/>
          </a:xfrm>
        </p:grpSpPr>
        <p:grpSp>
          <p:nvGrpSpPr>
            <p:cNvPr id="32" name="Group 31">
              <a:extLst>
                <a:ext uri="{FF2B5EF4-FFF2-40B4-BE49-F238E27FC236}">
                  <a16:creationId xmlns:a16="http://schemas.microsoft.com/office/drawing/2014/main" id="{F8891A45-CD1D-6645-FD8C-C0B6F5F07F26}"/>
                </a:ext>
              </a:extLst>
            </p:cNvPr>
            <p:cNvGrpSpPr/>
            <p:nvPr/>
          </p:nvGrpSpPr>
          <p:grpSpPr>
            <a:xfrm>
              <a:off x="0" y="1295400"/>
              <a:ext cx="10403745" cy="5304840"/>
              <a:chOff x="264256" y="1295400"/>
              <a:chExt cx="10403745" cy="5304840"/>
            </a:xfrm>
          </p:grpSpPr>
          <p:sp>
            <p:nvSpPr>
              <p:cNvPr id="7" name="Rectangle: Rounded Corners 6">
                <a:extLst>
                  <a:ext uri="{FF2B5EF4-FFF2-40B4-BE49-F238E27FC236}">
                    <a16:creationId xmlns:a16="http://schemas.microsoft.com/office/drawing/2014/main" id="{F93AB696-E576-4F46-B657-518F58DD5FE2}"/>
                  </a:ext>
                </a:extLst>
              </p:cNvPr>
              <p:cNvSpPr/>
              <p:nvPr/>
            </p:nvSpPr>
            <p:spPr>
              <a:xfrm>
                <a:off x="2026081" y="3495659"/>
                <a:ext cx="1756303" cy="1146880"/>
              </a:xfrm>
              <a:prstGeom prst="roundRect">
                <a:avLst/>
              </a:prstGeom>
              <a:solidFill>
                <a:schemeClr val="accent4"/>
              </a:solidFill>
              <a:ln>
                <a:solidFill>
                  <a:srgbClr val="0070C0"/>
                </a:solidFill>
              </a:ln>
              <a:scene3d>
                <a:camera prst="orthographicFront"/>
                <a:lightRig rig="threePt" dir="t"/>
              </a:scene3d>
              <a:sp3d>
                <a:bevelT/>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latin typeface="Cochin" panose="02000603020000020003" pitchFamily="2" charset="0"/>
                  </a:rPr>
                  <a:t>Pedestrian Detection - YOLO</a:t>
                </a:r>
                <a:endParaRPr lang="en-IL" sz="2000" b="1" dirty="0">
                  <a:latin typeface="Cochin" panose="02000603020000020003" pitchFamily="2" charset="0"/>
                </a:endParaRPr>
              </a:p>
            </p:txBody>
          </p:sp>
          <p:sp>
            <p:nvSpPr>
              <p:cNvPr id="10" name="Rectangle: Rounded Corners 9">
                <a:extLst>
                  <a:ext uri="{FF2B5EF4-FFF2-40B4-BE49-F238E27FC236}">
                    <a16:creationId xmlns:a16="http://schemas.microsoft.com/office/drawing/2014/main" id="{06B396FD-D08C-421D-B7C8-FDA520B3E726}"/>
                  </a:ext>
                </a:extLst>
              </p:cNvPr>
              <p:cNvSpPr/>
              <p:nvPr/>
            </p:nvSpPr>
            <p:spPr>
              <a:xfrm>
                <a:off x="5520422" y="1480886"/>
                <a:ext cx="1756303" cy="1146880"/>
              </a:xfrm>
              <a:prstGeom prst="roundRect">
                <a:avLst/>
              </a:prstGeom>
              <a:solidFill>
                <a:schemeClr val="accent1">
                  <a:lumMod val="20000"/>
                  <a:lumOff val="80000"/>
                </a:schemeClr>
              </a:solidFill>
              <a:ln>
                <a:solidFill>
                  <a:srgbClr val="0070C0"/>
                </a:solidFill>
              </a:ln>
              <a:scene3d>
                <a:camera prst="orthographicFront"/>
                <a:lightRig rig="threePt" dir="t"/>
              </a:scene3d>
              <a:sp3d>
                <a:bevelT/>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latin typeface="Cochin" panose="02000603020000020003" pitchFamily="2" charset="0"/>
                  </a:rPr>
                  <a:t>Sex Detection- prev. project</a:t>
                </a:r>
                <a:endParaRPr lang="en-IL" sz="2000" b="1" dirty="0">
                  <a:latin typeface="Cochin" panose="02000603020000020003" pitchFamily="2" charset="0"/>
                </a:endParaRPr>
              </a:p>
            </p:txBody>
          </p:sp>
          <p:sp>
            <p:nvSpPr>
              <p:cNvPr id="11" name="Rectangle: Rounded Corners 10">
                <a:extLst>
                  <a:ext uri="{FF2B5EF4-FFF2-40B4-BE49-F238E27FC236}">
                    <a16:creationId xmlns:a16="http://schemas.microsoft.com/office/drawing/2014/main" id="{4124AFA3-D5DC-43CC-9222-D98F88079334}"/>
                  </a:ext>
                </a:extLst>
              </p:cNvPr>
              <p:cNvSpPr/>
              <p:nvPr/>
            </p:nvSpPr>
            <p:spPr>
              <a:xfrm>
                <a:off x="5520422" y="2774993"/>
                <a:ext cx="1756303" cy="1146880"/>
              </a:xfrm>
              <a:prstGeom prst="roundRect">
                <a:avLst/>
              </a:prstGeom>
              <a:solidFill>
                <a:schemeClr val="accent1">
                  <a:lumMod val="20000"/>
                  <a:lumOff val="80000"/>
                </a:schemeClr>
              </a:solidFill>
              <a:ln>
                <a:solidFill>
                  <a:srgbClr val="0070C0"/>
                </a:solidFill>
              </a:ln>
              <a:scene3d>
                <a:camera prst="orthographicFront"/>
                <a:lightRig rig="threePt" dir="t"/>
              </a:scene3d>
              <a:sp3d>
                <a:bevelT/>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latin typeface="Cochin" panose="02000603020000020003" pitchFamily="2" charset="0"/>
                  </a:rPr>
                  <a:t>Age Detection- prev. project</a:t>
                </a:r>
                <a:endParaRPr lang="en-IL" sz="2000" b="1" dirty="0">
                  <a:latin typeface="Cochin" panose="02000603020000020003" pitchFamily="2" charset="0"/>
                </a:endParaRPr>
              </a:p>
            </p:txBody>
          </p:sp>
          <p:sp>
            <p:nvSpPr>
              <p:cNvPr id="12" name="Rectangle: Rounded Corners 11">
                <a:extLst>
                  <a:ext uri="{FF2B5EF4-FFF2-40B4-BE49-F238E27FC236}">
                    <a16:creationId xmlns:a16="http://schemas.microsoft.com/office/drawing/2014/main" id="{5F8A92E5-C3F1-42E4-990B-983D1CF259E3}"/>
                  </a:ext>
                </a:extLst>
              </p:cNvPr>
              <p:cNvSpPr/>
              <p:nvPr/>
            </p:nvSpPr>
            <p:spPr>
              <a:xfrm>
                <a:off x="5520422" y="4069099"/>
                <a:ext cx="1756303" cy="1146880"/>
              </a:xfrm>
              <a:prstGeom prst="roundRect">
                <a:avLst/>
              </a:prstGeom>
              <a:solidFill>
                <a:srgbClr val="00B0F0"/>
              </a:solidFill>
              <a:ln>
                <a:solidFill>
                  <a:srgbClr val="0070C0"/>
                </a:solidFill>
              </a:ln>
              <a:scene3d>
                <a:camera prst="orthographicFront"/>
                <a:lightRig rig="threePt" dir="t"/>
              </a:scene3d>
              <a:sp3d>
                <a:bevelT/>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latin typeface="Cochin" panose="02000603020000020003" pitchFamily="2" charset="0"/>
                  </a:rPr>
                  <a:t>Activity Detection- DNN</a:t>
                </a:r>
                <a:endParaRPr lang="en-IL" sz="2000" b="1" dirty="0">
                  <a:latin typeface="Cochin" panose="02000603020000020003" pitchFamily="2" charset="0"/>
                </a:endParaRPr>
              </a:p>
            </p:txBody>
          </p:sp>
          <p:sp>
            <p:nvSpPr>
              <p:cNvPr id="13" name="Rectangle: Rounded Corners 12">
                <a:extLst>
                  <a:ext uri="{FF2B5EF4-FFF2-40B4-BE49-F238E27FC236}">
                    <a16:creationId xmlns:a16="http://schemas.microsoft.com/office/drawing/2014/main" id="{CC48DE6A-E21C-4D4D-B687-87FB0C5C74E2}"/>
                  </a:ext>
                </a:extLst>
              </p:cNvPr>
              <p:cNvSpPr/>
              <p:nvPr/>
            </p:nvSpPr>
            <p:spPr>
              <a:xfrm>
                <a:off x="5520422" y="5363206"/>
                <a:ext cx="1756303" cy="1146880"/>
              </a:xfrm>
              <a:prstGeom prst="roundRect">
                <a:avLst/>
              </a:prstGeom>
              <a:solidFill>
                <a:schemeClr val="accent1">
                  <a:lumMod val="20000"/>
                  <a:lumOff val="80000"/>
                </a:schemeClr>
              </a:solidFill>
              <a:ln>
                <a:solidFill>
                  <a:srgbClr val="0070C0"/>
                </a:solidFill>
              </a:ln>
              <a:scene3d>
                <a:camera prst="orthographicFront"/>
                <a:lightRig rig="threePt" dir="t"/>
              </a:scene3d>
              <a:sp3d>
                <a:bevelT/>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latin typeface="Cochin" panose="02000603020000020003" pitchFamily="2" charset="0"/>
                  </a:rPr>
                  <a:t>Group Size Detection - </a:t>
                </a:r>
              </a:p>
              <a:p>
                <a:pPr algn="ctr"/>
                <a:r>
                  <a:rPr lang="en-US" sz="2000" b="1" dirty="0">
                    <a:latin typeface="Cochin" panose="02000603020000020003" pitchFamily="2" charset="0"/>
                  </a:rPr>
                  <a:t>DBSCAN</a:t>
                </a:r>
                <a:r>
                  <a:rPr lang="en-US" sz="2000" dirty="0"/>
                  <a:t> </a:t>
                </a:r>
                <a:endParaRPr lang="en-IL" sz="2000" b="1" dirty="0">
                  <a:latin typeface="Cochin" panose="02000603020000020003" pitchFamily="2" charset="0"/>
                </a:endParaRPr>
              </a:p>
            </p:txBody>
          </p:sp>
          <p:cxnSp>
            <p:nvCxnSpPr>
              <p:cNvPr id="14" name="Straight Arrow Connector 13">
                <a:extLst>
                  <a:ext uri="{FF2B5EF4-FFF2-40B4-BE49-F238E27FC236}">
                    <a16:creationId xmlns:a16="http://schemas.microsoft.com/office/drawing/2014/main" id="{6AFD0A73-92AB-4D07-8B3D-DBC000CD5392}"/>
                  </a:ext>
                </a:extLst>
              </p:cNvPr>
              <p:cNvCxnSpPr>
                <a:cxnSpLocks/>
                <a:stCxn id="7" idx="3"/>
                <a:endCxn id="10" idx="1"/>
              </p:cNvCxnSpPr>
              <p:nvPr/>
            </p:nvCxnSpPr>
            <p:spPr>
              <a:xfrm flipV="1">
                <a:off x="3782384" y="2054326"/>
                <a:ext cx="1738038" cy="2014773"/>
              </a:xfrm>
              <a:prstGeom prst="straightConnector1">
                <a:avLst/>
              </a:prstGeom>
              <a:solidFill>
                <a:schemeClr val="tx2">
                  <a:lumMod val="60000"/>
                  <a:lumOff val="40000"/>
                </a:schemeClr>
              </a:solidFill>
              <a:ln>
                <a:solidFill>
                  <a:srgbClr val="0070C0"/>
                </a:solidFill>
                <a:headEnd type="none" w="med" len="med"/>
                <a:tailEnd type="arrow" w="med" len="med"/>
              </a:ln>
              <a:scene3d>
                <a:camera prst="orthographicFront"/>
                <a:lightRig rig="threePt" dir="t"/>
              </a:scene3d>
              <a:sp3d>
                <a:bevelT/>
              </a:sp3d>
            </p:spPr>
            <p:style>
              <a:lnRef idx="1">
                <a:schemeClr val="accent3"/>
              </a:lnRef>
              <a:fillRef idx="2">
                <a:schemeClr val="accent3"/>
              </a:fillRef>
              <a:effectRef idx="1">
                <a:schemeClr val="accent3"/>
              </a:effectRef>
              <a:fontRef idx="minor">
                <a:schemeClr val="dk1"/>
              </a:fontRef>
            </p:style>
          </p:cxnSp>
          <p:cxnSp>
            <p:nvCxnSpPr>
              <p:cNvPr id="15" name="Straight Arrow Connector 14">
                <a:extLst>
                  <a:ext uri="{FF2B5EF4-FFF2-40B4-BE49-F238E27FC236}">
                    <a16:creationId xmlns:a16="http://schemas.microsoft.com/office/drawing/2014/main" id="{479A9DE2-C34B-46BB-872D-CC875C4D65C7}"/>
                  </a:ext>
                </a:extLst>
              </p:cNvPr>
              <p:cNvCxnSpPr>
                <a:cxnSpLocks/>
                <a:stCxn id="7" idx="3"/>
                <a:endCxn id="11" idx="1"/>
              </p:cNvCxnSpPr>
              <p:nvPr/>
            </p:nvCxnSpPr>
            <p:spPr>
              <a:xfrm flipV="1">
                <a:off x="3782384" y="3348433"/>
                <a:ext cx="1738038" cy="720666"/>
              </a:xfrm>
              <a:prstGeom prst="straightConnector1">
                <a:avLst/>
              </a:prstGeom>
              <a:solidFill>
                <a:schemeClr val="tx2">
                  <a:lumMod val="60000"/>
                  <a:lumOff val="40000"/>
                </a:schemeClr>
              </a:solidFill>
              <a:ln>
                <a:solidFill>
                  <a:srgbClr val="0070C0"/>
                </a:solidFill>
                <a:headEnd type="none" w="med" len="med"/>
                <a:tailEnd type="arrow" w="med" len="med"/>
              </a:ln>
              <a:scene3d>
                <a:camera prst="orthographicFront"/>
                <a:lightRig rig="threePt" dir="t"/>
              </a:scene3d>
              <a:sp3d>
                <a:bevelT/>
              </a:sp3d>
            </p:spPr>
            <p:style>
              <a:lnRef idx="1">
                <a:schemeClr val="accent3"/>
              </a:lnRef>
              <a:fillRef idx="2">
                <a:schemeClr val="accent3"/>
              </a:fillRef>
              <a:effectRef idx="1">
                <a:schemeClr val="accent3"/>
              </a:effectRef>
              <a:fontRef idx="minor">
                <a:schemeClr val="dk1"/>
              </a:fontRef>
            </p:style>
          </p:cxnSp>
          <p:cxnSp>
            <p:nvCxnSpPr>
              <p:cNvPr id="16" name="Straight Arrow Connector 15">
                <a:extLst>
                  <a:ext uri="{FF2B5EF4-FFF2-40B4-BE49-F238E27FC236}">
                    <a16:creationId xmlns:a16="http://schemas.microsoft.com/office/drawing/2014/main" id="{F9D293D6-CE20-4791-ABB1-F668D4079782}"/>
                  </a:ext>
                </a:extLst>
              </p:cNvPr>
              <p:cNvCxnSpPr>
                <a:cxnSpLocks/>
                <a:stCxn id="7" idx="3"/>
                <a:endCxn id="12" idx="1"/>
              </p:cNvCxnSpPr>
              <p:nvPr/>
            </p:nvCxnSpPr>
            <p:spPr>
              <a:xfrm>
                <a:off x="3782384" y="4069099"/>
                <a:ext cx="1738038" cy="573440"/>
              </a:xfrm>
              <a:prstGeom prst="straightConnector1">
                <a:avLst/>
              </a:prstGeom>
              <a:solidFill>
                <a:schemeClr val="tx2">
                  <a:lumMod val="60000"/>
                  <a:lumOff val="40000"/>
                </a:schemeClr>
              </a:solidFill>
              <a:ln>
                <a:solidFill>
                  <a:srgbClr val="0070C0"/>
                </a:solidFill>
                <a:headEnd type="none" w="med" len="med"/>
                <a:tailEnd type="arrow" w="med" len="med"/>
              </a:ln>
              <a:scene3d>
                <a:camera prst="orthographicFront"/>
                <a:lightRig rig="threePt" dir="t"/>
              </a:scene3d>
              <a:sp3d>
                <a:bevelT/>
              </a:sp3d>
            </p:spPr>
            <p:style>
              <a:lnRef idx="1">
                <a:schemeClr val="accent3"/>
              </a:lnRef>
              <a:fillRef idx="2">
                <a:schemeClr val="accent3"/>
              </a:fillRef>
              <a:effectRef idx="1">
                <a:schemeClr val="accent3"/>
              </a:effectRef>
              <a:fontRef idx="minor">
                <a:schemeClr val="dk1"/>
              </a:fontRef>
            </p:style>
          </p:cxnSp>
          <p:cxnSp>
            <p:nvCxnSpPr>
              <p:cNvPr id="17" name="Straight Arrow Connector 16">
                <a:extLst>
                  <a:ext uri="{FF2B5EF4-FFF2-40B4-BE49-F238E27FC236}">
                    <a16:creationId xmlns:a16="http://schemas.microsoft.com/office/drawing/2014/main" id="{E9FA69B4-C8B0-4639-AFD6-EE6D66B311B3}"/>
                  </a:ext>
                </a:extLst>
              </p:cNvPr>
              <p:cNvCxnSpPr>
                <a:cxnSpLocks/>
                <a:stCxn id="7" idx="3"/>
                <a:endCxn id="13" idx="1"/>
              </p:cNvCxnSpPr>
              <p:nvPr/>
            </p:nvCxnSpPr>
            <p:spPr>
              <a:xfrm>
                <a:off x="3782384" y="4069099"/>
                <a:ext cx="1738038" cy="1867547"/>
              </a:xfrm>
              <a:prstGeom prst="straightConnector1">
                <a:avLst/>
              </a:prstGeom>
              <a:solidFill>
                <a:schemeClr val="tx2">
                  <a:lumMod val="60000"/>
                  <a:lumOff val="40000"/>
                </a:schemeClr>
              </a:solidFill>
              <a:ln>
                <a:solidFill>
                  <a:srgbClr val="0070C0"/>
                </a:solidFill>
                <a:headEnd type="none" w="med" len="med"/>
                <a:tailEnd type="arrow" w="med" len="med"/>
              </a:ln>
              <a:scene3d>
                <a:camera prst="orthographicFront"/>
                <a:lightRig rig="threePt" dir="t"/>
              </a:scene3d>
              <a:sp3d>
                <a:bevelT/>
              </a:sp3d>
            </p:spPr>
            <p:style>
              <a:lnRef idx="1">
                <a:schemeClr val="accent3"/>
              </a:lnRef>
              <a:fillRef idx="2">
                <a:schemeClr val="accent3"/>
              </a:fillRef>
              <a:effectRef idx="1">
                <a:schemeClr val="accent3"/>
              </a:effectRef>
              <a:fontRef idx="minor">
                <a:schemeClr val="dk1"/>
              </a:fontRef>
            </p:style>
          </p:cxnSp>
          <p:cxnSp>
            <p:nvCxnSpPr>
              <p:cNvPr id="19" name="Straight Arrow Connector 18">
                <a:extLst>
                  <a:ext uri="{FF2B5EF4-FFF2-40B4-BE49-F238E27FC236}">
                    <a16:creationId xmlns:a16="http://schemas.microsoft.com/office/drawing/2014/main" id="{B1C7C045-1137-435A-9552-8F598B738BA7}"/>
                  </a:ext>
                </a:extLst>
              </p:cNvPr>
              <p:cNvCxnSpPr>
                <a:cxnSpLocks/>
                <a:stCxn id="10" idx="3"/>
              </p:cNvCxnSpPr>
              <p:nvPr/>
            </p:nvCxnSpPr>
            <p:spPr>
              <a:xfrm>
                <a:off x="7276725" y="2054326"/>
                <a:ext cx="925005" cy="1948114"/>
              </a:xfrm>
              <a:prstGeom prst="straightConnector1">
                <a:avLst/>
              </a:prstGeom>
              <a:solidFill>
                <a:schemeClr val="tx2">
                  <a:lumMod val="60000"/>
                  <a:lumOff val="40000"/>
                </a:schemeClr>
              </a:solidFill>
              <a:ln>
                <a:solidFill>
                  <a:srgbClr val="0070C0"/>
                </a:solidFill>
                <a:headEnd type="none" w="med" len="med"/>
                <a:tailEnd type="arrow" w="med" len="med"/>
              </a:ln>
              <a:scene3d>
                <a:camera prst="orthographicFront"/>
                <a:lightRig rig="threePt" dir="t"/>
              </a:scene3d>
              <a:sp3d>
                <a:bevelT/>
              </a:sp3d>
            </p:spPr>
            <p:style>
              <a:lnRef idx="1">
                <a:schemeClr val="accent3"/>
              </a:lnRef>
              <a:fillRef idx="2">
                <a:schemeClr val="accent3"/>
              </a:fillRef>
              <a:effectRef idx="1">
                <a:schemeClr val="accent3"/>
              </a:effectRef>
              <a:fontRef idx="minor">
                <a:schemeClr val="dk1"/>
              </a:fontRef>
            </p:style>
          </p:cxnSp>
          <p:cxnSp>
            <p:nvCxnSpPr>
              <p:cNvPr id="20" name="Straight Arrow Connector 19">
                <a:extLst>
                  <a:ext uri="{FF2B5EF4-FFF2-40B4-BE49-F238E27FC236}">
                    <a16:creationId xmlns:a16="http://schemas.microsoft.com/office/drawing/2014/main" id="{5BA16996-37AF-4D8B-B325-AC3A4D807B38}"/>
                  </a:ext>
                </a:extLst>
              </p:cNvPr>
              <p:cNvCxnSpPr>
                <a:cxnSpLocks/>
                <a:stCxn id="11" idx="3"/>
              </p:cNvCxnSpPr>
              <p:nvPr/>
            </p:nvCxnSpPr>
            <p:spPr>
              <a:xfrm>
                <a:off x="7276725" y="3348433"/>
                <a:ext cx="925005" cy="654007"/>
              </a:xfrm>
              <a:prstGeom prst="straightConnector1">
                <a:avLst/>
              </a:prstGeom>
              <a:solidFill>
                <a:schemeClr val="tx2">
                  <a:lumMod val="60000"/>
                  <a:lumOff val="40000"/>
                </a:schemeClr>
              </a:solidFill>
              <a:ln>
                <a:solidFill>
                  <a:srgbClr val="0070C0"/>
                </a:solidFill>
                <a:headEnd type="none" w="med" len="med"/>
                <a:tailEnd type="arrow" w="med" len="med"/>
              </a:ln>
              <a:scene3d>
                <a:camera prst="orthographicFront"/>
                <a:lightRig rig="threePt" dir="t"/>
              </a:scene3d>
              <a:sp3d>
                <a:bevelT/>
              </a:sp3d>
            </p:spPr>
            <p:style>
              <a:lnRef idx="1">
                <a:schemeClr val="accent3"/>
              </a:lnRef>
              <a:fillRef idx="2">
                <a:schemeClr val="accent3"/>
              </a:fillRef>
              <a:effectRef idx="1">
                <a:schemeClr val="accent3"/>
              </a:effectRef>
              <a:fontRef idx="minor">
                <a:schemeClr val="dk1"/>
              </a:fontRef>
            </p:style>
          </p:cxnSp>
          <p:cxnSp>
            <p:nvCxnSpPr>
              <p:cNvPr id="21" name="Straight Arrow Connector 20">
                <a:extLst>
                  <a:ext uri="{FF2B5EF4-FFF2-40B4-BE49-F238E27FC236}">
                    <a16:creationId xmlns:a16="http://schemas.microsoft.com/office/drawing/2014/main" id="{383368DA-E0C1-4FF6-8749-C5997CEEC2DA}"/>
                  </a:ext>
                </a:extLst>
              </p:cNvPr>
              <p:cNvCxnSpPr>
                <a:cxnSpLocks/>
                <a:stCxn id="12" idx="3"/>
              </p:cNvCxnSpPr>
              <p:nvPr/>
            </p:nvCxnSpPr>
            <p:spPr>
              <a:xfrm flipV="1">
                <a:off x="7276725" y="4002440"/>
                <a:ext cx="925005" cy="640099"/>
              </a:xfrm>
              <a:prstGeom prst="straightConnector1">
                <a:avLst/>
              </a:prstGeom>
              <a:solidFill>
                <a:schemeClr val="tx2">
                  <a:lumMod val="60000"/>
                  <a:lumOff val="40000"/>
                </a:schemeClr>
              </a:solidFill>
              <a:ln>
                <a:solidFill>
                  <a:srgbClr val="0070C0"/>
                </a:solidFill>
                <a:headEnd type="none" w="med" len="med"/>
                <a:tailEnd type="arrow" w="med" len="med"/>
              </a:ln>
              <a:scene3d>
                <a:camera prst="orthographicFront"/>
                <a:lightRig rig="threePt" dir="t"/>
              </a:scene3d>
              <a:sp3d>
                <a:bevelT/>
              </a:sp3d>
            </p:spPr>
            <p:style>
              <a:lnRef idx="1">
                <a:schemeClr val="accent3"/>
              </a:lnRef>
              <a:fillRef idx="2">
                <a:schemeClr val="accent3"/>
              </a:fillRef>
              <a:effectRef idx="1">
                <a:schemeClr val="accent3"/>
              </a:effectRef>
              <a:fontRef idx="minor">
                <a:schemeClr val="dk1"/>
              </a:fontRef>
            </p:style>
          </p:cxnSp>
          <p:cxnSp>
            <p:nvCxnSpPr>
              <p:cNvPr id="22" name="Straight Arrow Connector 21">
                <a:extLst>
                  <a:ext uri="{FF2B5EF4-FFF2-40B4-BE49-F238E27FC236}">
                    <a16:creationId xmlns:a16="http://schemas.microsoft.com/office/drawing/2014/main" id="{519EEB5E-3F63-48E5-8331-BF757E788823}"/>
                  </a:ext>
                </a:extLst>
              </p:cNvPr>
              <p:cNvCxnSpPr>
                <a:cxnSpLocks/>
                <a:stCxn id="13" idx="3"/>
              </p:cNvCxnSpPr>
              <p:nvPr/>
            </p:nvCxnSpPr>
            <p:spPr>
              <a:xfrm flipV="1">
                <a:off x="7276725" y="4002440"/>
                <a:ext cx="925005" cy="1934206"/>
              </a:xfrm>
              <a:prstGeom prst="straightConnector1">
                <a:avLst/>
              </a:prstGeom>
              <a:solidFill>
                <a:schemeClr val="tx2">
                  <a:lumMod val="60000"/>
                  <a:lumOff val="40000"/>
                </a:schemeClr>
              </a:solidFill>
              <a:ln>
                <a:solidFill>
                  <a:srgbClr val="0070C0"/>
                </a:solidFill>
                <a:headEnd type="none" w="med" len="med"/>
                <a:tailEnd type="arrow" w="med" len="med"/>
              </a:ln>
              <a:scene3d>
                <a:camera prst="orthographicFront"/>
                <a:lightRig rig="threePt" dir="t"/>
              </a:scene3d>
              <a:sp3d>
                <a:bevelT/>
              </a:sp3d>
            </p:spPr>
            <p:style>
              <a:lnRef idx="1">
                <a:schemeClr val="accent3"/>
              </a:lnRef>
              <a:fillRef idx="2">
                <a:schemeClr val="accent3"/>
              </a:fillRef>
              <a:effectRef idx="1">
                <a:schemeClr val="accent3"/>
              </a:effectRef>
              <a:fontRef idx="minor">
                <a:schemeClr val="dk1"/>
              </a:fontRef>
            </p:style>
          </p:cxnSp>
          <p:sp>
            <p:nvSpPr>
              <p:cNvPr id="25" name="Rectangle 24">
                <a:extLst>
                  <a:ext uri="{FF2B5EF4-FFF2-40B4-BE49-F238E27FC236}">
                    <a16:creationId xmlns:a16="http://schemas.microsoft.com/office/drawing/2014/main" id="{CA81F28B-3747-5B8E-417E-7742460BE0D8}"/>
                  </a:ext>
                </a:extLst>
              </p:cNvPr>
              <p:cNvSpPr/>
              <p:nvPr/>
            </p:nvSpPr>
            <p:spPr>
              <a:xfrm>
                <a:off x="264256" y="1295400"/>
                <a:ext cx="10403745" cy="53048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7" name="TextBox 26">
                <a:extLst>
                  <a:ext uri="{FF2B5EF4-FFF2-40B4-BE49-F238E27FC236}">
                    <a16:creationId xmlns:a16="http://schemas.microsoft.com/office/drawing/2014/main" id="{05225791-A43A-FCBE-1116-C958967DDF03}"/>
                  </a:ext>
                </a:extLst>
              </p:cNvPr>
              <p:cNvSpPr txBox="1"/>
              <p:nvPr/>
            </p:nvSpPr>
            <p:spPr>
              <a:xfrm>
                <a:off x="304800" y="3810000"/>
                <a:ext cx="1255213" cy="523220"/>
              </a:xfrm>
              <a:prstGeom prst="rect">
                <a:avLst/>
              </a:prstGeom>
              <a:noFill/>
            </p:spPr>
            <p:txBody>
              <a:bodyPr wrap="square" rtlCol="0">
                <a:spAutoFit/>
              </a:bodyPr>
              <a:lstStyle/>
              <a:p>
                <a:r>
                  <a:rPr lang="en-IL" sz="2800" b="1" dirty="0">
                    <a:latin typeface="Cochin" panose="02000603020000020003" pitchFamily="2" charset="0"/>
                  </a:rPr>
                  <a:t>Frame</a:t>
                </a:r>
              </a:p>
            </p:txBody>
          </p:sp>
          <p:cxnSp>
            <p:nvCxnSpPr>
              <p:cNvPr id="28" name="Straight Arrow Connector 27">
                <a:extLst>
                  <a:ext uri="{FF2B5EF4-FFF2-40B4-BE49-F238E27FC236}">
                    <a16:creationId xmlns:a16="http://schemas.microsoft.com/office/drawing/2014/main" id="{8C451F1F-06E4-8592-D404-98977116DEF7}"/>
                  </a:ext>
                </a:extLst>
              </p:cNvPr>
              <p:cNvCxnSpPr>
                <a:cxnSpLocks/>
                <a:endCxn id="7" idx="1"/>
              </p:cNvCxnSpPr>
              <p:nvPr/>
            </p:nvCxnSpPr>
            <p:spPr>
              <a:xfrm>
                <a:off x="1496854" y="4069099"/>
                <a:ext cx="529227" cy="0"/>
              </a:xfrm>
              <a:prstGeom prst="straightConnector1">
                <a:avLst/>
              </a:prstGeom>
              <a:solidFill>
                <a:schemeClr val="tx2">
                  <a:lumMod val="60000"/>
                  <a:lumOff val="40000"/>
                </a:schemeClr>
              </a:solidFill>
              <a:ln>
                <a:solidFill>
                  <a:srgbClr val="0070C0"/>
                </a:solidFill>
                <a:headEnd type="none" w="med" len="med"/>
                <a:tailEnd type="arrow" w="med" len="med"/>
              </a:ln>
              <a:scene3d>
                <a:camera prst="orthographicFront"/>
                <a:lightRig rig="threePt" dir="t"/>
              </a:scene3d>
              <a:sp3d>
                <a:bevelT/>
              </a:sp3d>
            </p:spPr>
            <p:style>
              <a:lnRef idx="1">
                <a:schemeClr val="accent3"/>
              </a:lnRef>
              <a:fillRef idx="2">
                <a:schemeClr val="accent3"/>
              </a:fillRef>
              <a:effectRef idx="1">
                <a:schemeClr val="accent3"/>
              </a:effectRef>
              <a:fontRef idx="minor">
                <a:schemeClr val="dk1"/>
              </a:fontRef>
            </p:style>
          </p:cxnSp>
        </p:grpSp>
        <p:sp>
          <p:nvSpPr>
            <p:cNvPr id="2" name="Rectangle: Rounded Corners 6">
              <a:extLst>
                <a:ext uri="{FF2B5EF4-FFF2-40B4-BE49-F238E27FC236}">
                  <a16:creationId xmlns:a16="http://schemas.microsoft.com/office/drawing/2014/main" id="{B093DBF3-8455-6C46-9062-3379F5393608}"/>
                </a:ext>
              </a:extLst>
            </p:cNvPr>
            <p:cNvSpPr/>
            <p:nvPr/>
          </p:nvSpPr>
          <p:spPr>
            <a:xfrm>
              <a:off x="8005093" y="3425120"/>
              <a:ext cx="1756303" cy="1146880"/>
            </a:xfrm>
            <a:prstGeom prst="roundRect">
              <a:avLst/>
            </a:prstGeom>
            <a:solidFill>
              <a:schemeClr val="accent4"/>
            </a:solidFill>
            <a:ln>
              <a:solidFill>
                <a:srgbClr val="0070C0"/>
              </a:solidFill>
            </a:ln>
            <a:scene3d>
              <a:camera prst="orthographicFront"/>
              <a:lightRig rig="threePt" dir="t"/>
            </a:scene3d>
            <a:sp3d>
              <a:bevelT/>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latin typeface="Cochin" panose="02000603020000020003" pitchFamily="2" charset="0"/>
                </a:rPr>
                <a:t>Analyze the Data</a:t>
              </a:r>
              <a:endParaRPr lang="en-IL" sz="2000" b="1" dirty="0">
                <a:latin typeface="Cochin" panose="02000603020000020003" pitchFamily="2" charset="0"/>
              </a:endParaRPr>
            </a:p>
          </p:txBody>
        </p:sp>
      </p:grpSp>
      <p:sp>
        <p:nvSpPr>
          <p:cNvPr id="5" name="Slide Number Placeholder 4">
            <a:extLst>
              <a:ext uri="{FF2B5EF4-FFF2-40B4-BE49-F238E27FC236}">
                <a16:creationId xmlns:a16="http://schemas.microsoft.com/office/drawing/2014/main" id="{A92EED50-20E4-60E8-E6CC-2E4ED1F31963}"/>
              </a:ext>
            </a:extLst>
          </p:cNvPr>
          <p:cNvSpPr>
            <a:spLocks noGrp="1"/>
          </p:cNvSpPr>
          <p:nvPr>
            <p:ph type="sldNum" sz="quarter" idx="12"/>
          </p:nvPr>
        </p:nvSpPr>
        <p:spPr/>
        <p:txBody>
          <a:bodyPr/>
          <a:lstStyle/>
          <a:p>
            <a:fld id="{B01D9778-10B4-40FB-B4E4-44FA89A86639}" type="slidenum">
              <a:rPr lang="en-US" smtClean="0"/>
              <a:pPr/>
              <a:t>20</a:t>
            </a:fld>
            <a:endParaRPr lang="en-US"/>
          </a:p>
        </p:txBody>
      </p:sp>
    </p:spTree>
    <p:extLst>
      <p:ext uri="{BB962C8B-B14F-4D97-AF65-F5344CB8AC3E}">
        <p14:creationId xmlns:p14="http://schemas.microsoft.com/office/powerpoint/2010/main" val="3476935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Outline</a:t>
            </a:r>
            <a:endParaRPr lang="he-IL" dirty="0">
              <a:solidFill>
                <a:srgbClr val="002060"/>
              </a:solidFill>
            </a:endParaRPr>
          </a:p>
        </p:txBody>
      </p:sp>
      <p:sp>
        <p:nvSpPr>
          <p:cNvPr id="3" name="Content Placeholder 2"/>
          <p:cNvSpPr>
            <a:spLocks noGrp="1"/>
          </p:cNvSpPr>
          <p:nvPr>
            <p:ph idx="1"/>
          </p:nvPr>
        </p:nvSpPr>
        <p:spPr/>
        <p:txBody>
          <a:bodyPr>
            <a:normAutofit/>
          </a:bodyPr>
          <a:lstStyle/>
          <a:p>
            <a:pPr>
              <a:lnSpc>
                <a:spcPct val="150000"/>
              </a:lnSpc>
            </a:pPr>
            <a:r>
              <a:rPr lang="en-US" dirty="0">
                <a:solidFill>
                  <a:srgbClr val="002060"/>
                </a:solidFill>
              </a:rPr>
              <a:t>Motivation</a:t>
            </a:r>
          </a:p>
          <a:p>
            <a:pPr>
              <a:lnSpc>
                <a:spcPct val="150000"/>
              </a:lnSpc>
            </a:pPr>
            <a:r>
              <a:rPr lang="en-US" dirty="0">
                <a:solidFill>
                  <a:srgbClr val="002060"/>
                </a:solidFill>
              </a:rPr>
              <a:t>Challenges</a:t>
            </a:r>
          </a:p>
          <a:p>
            <a:pPr>
              <a:lnSpc>
                <a:spcPct val="150000"/>
              </a:lnSpc>
            </a:pPr>
            <a:r>
              <a:rPr lang="en-US" dirty="0">
                <a:solidFill>
                  <a:srgbClr val="002060"/>
                </a:solidFill>
              </a:rPr>
              <a:t>Literature Survey</a:t>
            </a:r>
          </a:p>
          <a:p>
            <a:pPr>
              <a:lnSpc>
                <a:spcPct val="150000"/>
              </a:lnSpc>
            </a:pPr>
            <a:r>
              <a:rPr lang="en-US" dirty="0">
                <a:solidFill>
                  <a:srgbClr val="FF0000"/>
                </a:solidFill>
              </a:rPr>
              <a:t>Algorithm Description and Results</a:t>
            </a:r>
          </a:p>
          <a:p>
            <a:pPr>
              <a:lnSpc>
                <a:spcPct val="150000"/>
              </a:lnSpc>
            </a:pPr>
            <a:r>
              <a:rPr lang="en-US" dirty="0">
                <a:solidFill>
                  <a:srgbClr val="002060"/>
                </a:solidFill>
              </a:rPr>
              <a:t>Next Project</a:t>
            </a:r>
          </a:p>
        </p:txBody>
      </p:sp>
      <p:sp>
        <p:nvSpPr>
          <p:cNvPr id="5" name="Slide Number Placeholder 4"/>
          <p:cNvSpPr>
            <a:spLocks noGrp="1"/>
          </p:cNvSpPr>
          <p:nvPr>
            <p:ph type="sldNum" sz="quarter" idx="12"/>
          </p:nvPr>
        </p:nvSpPr>
        <p:spPr/>
        <p:txBody>
          <a:bodyPr/>
          <a:lstStyle/>
          <a:p>
            <a:fld id="{B01D9778-10B4-40FB-B4E4-44FA89A86639}" type="slidenum">
              <a:rPr lang="en-US" smtClean="0"/>
              <a:pPr/>
              <a:t>21</a:t>
            </a:fld>
            <a:endParaRPr lang="en-US"/>
          </a:p>
        </p:txBody>
      </p:sp>
      <p:pic>
        <p:nvPicPr>
          <p:cNvPr id="6" name="Picture 2" descr="Parks">
            <a:extLst>
              <a:ext uri="{FF2B5EF4-FFF2-40B4-BE49-F238E27FC236}">
                <a16:creationId xmlns:a16="http://schemas.microsoft.com/office/drawing/2014/main" id="{E4485CC9-8C11-4BA8-B329-5E2924F96C77}"/>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rot="423996">
            <a:off x="6204236" y="1872723"/>
            <a:ext cx="4191000" cy="3139204"/>
          </a:xfrm>
          <a:prstGeom prst="ellipse">
            <a:avLst/>
          </a:prstGeom>
          <a:ln w="635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67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What we did</a:t>
            </a:r>
            <a:endParaRPr lang="he-IL" dirty="0">
              <a:solidFill>
                <a:srgbClr val="002060"/>
              </a:solidFill>
            </a:endParaRPr>
          </a:p>
        </p:txBody>
      </p:sp>
      <p:sp>
        <p:nvSpPr>
          <p:cNvPr id="3" name="Content Placeholder 2"/>
          <p:cNvSpPr>
            <a:spLocks noGrp="1"/>
          </p:cNvSpPr>
          <p:nvPr>
            <p:ph idx="1"/>
          </p:nvPr>
        </p:nvSpPr>
        <p:spPr>
          <a:xfrm>
            <a:off x="304801" y="1417638"/>
            <a:ext cx="8229600" cy="4525963"/>
          </a:xfrm>
        </p:spPr>
        <p:txBody>
          <a:bodyPr>
            <a:normAutofit/>
          </a:bodyPr>
          <a:lstStyle/>
          <a:p>
            <a:r>
              <a:rPr lang="en-US" sz="3000" dirty="0">
                <a:solidFill>
                  <a:srgbClr val="002060"/>
                </a:solidFill>
              </a:rPr>
              <a:t>Literature survey</a:t>
            </a:r>
          </a:p>
          <a:p>
            <a:r>
              <a:rPr lang="en-US" sz="3000" dirty="0">
                <a:solidFill>
                  <a:srgbClr val="002060"/>
                </a:solidFill>
              </a:rPr>
              <a:t>Environment setup – Docker, SSH, VS Code</a:t>
            </a:r>
          </a:p>
          <a:p>
            <a:r>
              <a:rPr lang="en-US" sz="3000" dirty="0">
                <a:solidFill>
                  <a:srgbClr val="002060"/>
                </a:solidFill>
              </a:rPr>
              <a:t>Tagging</a:t>
            </a:r>
          </a:p>
          <a:p>
            <a:r>
              <a:rPr lang="en-US" sz="2800" dirty="0">
                <a:solidFill>
                  <a:srgbClr val="002060"/>
                </a:solidFill>
              </a:rPr>
              <a:t>Proof of concept with public available videos</a:t>
            </a:r>
          </a:p>
          <a:p>
            <a:endParaRPr lang="en-US" dirty="0">
              <a:solidFill>
                <a:srgbClr val="002060"/>
              </a:solidFill>
            </a:endParaRPr>
          </a:p>
          <a:p>
            <a:endParaRPr lang="en-US"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22</a:t>
            </a:fld>
            <a:endParaRPr lang="en-US"/>
          </a:p>
        </p:txBody>
      </p:sp>
      <p:sp>
        <p:nvSpPr>
          <p:cNvPr id="9" name="Content Placeholder 2">
            <a:extLst>
              <a:ext uri="{FF2B5EF4-FFF2-40B4-BE49-F238E27FC236}">
                <a16:creationId xmlns:a16="http://schemas.microsoft.com/office/drawing/2014/main" id="{1CC9382B-93F6-47B3-8E7A-C0D5EA5FBE04}"/>
              </a:ext>
            </a:extLst>
          </p:cNvPr>
          <p:cNvSpPr txBox="1">
            <a:spLocks/>
          </p:cNvSpPr>
          <p:nvPr/>
        </p:nvSpPr>
        <p:spPr>
          <a:xfrm>
            <a:off x="304801" y="6469458"/>
            <a:ext cx="10972800" cy="4525963"/>
          </a:xfrm>
          <a:prstGeom prst="rect">
            <a:avLst/>
          </a:prstGeom>
        </p:spPr>
        <p:txBody>
          <a:bodyPr vert="horz" lIns="91440" tIns="45720" rIns="91440" bIns="45720" rtlCol="1">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he-IL" dirty="0">
              <a:solidFill>
                <a:srgbClr val="002060"/>
              </a:solidFill>
            </a:endParaRPr>
          </a:p>
        </p:txBody>
      </p:sp>
      <p:pic>
        <p:nvPicPr>
          <p:cNvPr id="11" name="Picture 10" descr="Logo, company name&#10;&#10;Description automatically generated">
            <a:extLst>
              <a:ext uri="{FF2B5EF4-FFF2-40B4-BE49-F238E27FC236}">
                <a16:creationId xmlns:a16="http://schemas.microsoft.com/office/drawing/2014/main" id="{41BFEEB1-E2C9-48A3-83E0-C6EC67BBB9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1405" y="1493185"/>
            <a:ext cx="2770995" cy="1385498"/>
          </a:xfrm>
          <a:prstGeom prst="rect">
            <a:avLst/>
          </a:prstGeom>
        </p:spPr>
      </p:pic>
    </p:spTree>
    <p:extLst>
      <p:ext uri="{BB962C8B-B14F-4D97-AF65-F5344CB8AC3E}">
        <p14:creationId xmlns:p14="http://schemas.microsoft.com/office/powerpoint/2010/main" val="348013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2615" y="228600"/>
            <a:ext cx="8229600" cy="1143000"/>
          </a:xfrm>
        </p:spPr>
        <p:txBody>
          <a:bodyPr/>
          <a:lstStyle/>
          <a:p>
            <a:r>
              <a:rPr lang="en-US" dirty="0">
                <a:solidFill>
                  <a:srgbClr val="002060"/>
                </a:solidFill>
              </a:rPr>
              <a:t>References</a:t>
            </a:r>
            <a:endParaRPr lang="he-IL" dirty="0">
              <a:solidFill>
                <a:srgbClr val="002060"/>
              </a:solidFill>
            </a:endParaRPr>
          </a:p>
        </p:txBody>
      </p:sp>
      <p:sp>
        <p:nvSpPr>
          <p:cNvPr id="3" name="Content Placeholder 2"/>
          <p:cNvSpPr>
            <a:spLocks noGrp="1"/>
          </p:cNvSpPr>
          <p:nvPr>
            <p:ph idx="1"/>
          </p:nvPr>
        </p:nvSpPr>
        <p:spPr/>
        <p:txBody>
          <a:bodyPr>
            <a:normAutofit/>
          </a:bodyPr>
          <a:lstStyle/>
          <a:p>
            <a:r>
              <a:rPr lang="en-US" sz="1800" dirty="0">
                <a:solidFill>
                  <a:srgbClr val="002060"/>
                </a:solidFill>
              </a:rPr>
              <a:t>Chang M, N </a:t>
            </a:r>
            <a:r>
              <a:rPr lang="en-US" sz="1800" dirty="0" err="1">
                <a:solidFill>
                  <a:srgbClr val="002060"/>
                </a:solidFill>
              </a:rPr>
              <a:t>Krahnstoever</a:t>
            </a:r>
            <a:r>
              <a:rPr lang="en-US" sz="1800" dirty="0">
                <a:solidFill>
                  <a:srgbClr val="002060"/>
                </a:solidFill>
              </a:rPr>
              <a:t>, S Lim et al., "Group level activity recognition in crowded environments across multiple cameras", </a:t>
            </a:r>
            <a:r>
              <a:rPr lang="en-US" sz="1800" i="1" dirty="0">
                <a:solidFill>
                  <a:srgbClr val="002060"/>
                </a:solidFill>
              </a:rPr>
              <a:t>proceedings of the 2010 7th IEEE International Conference on Advanced Video and Signal Based Surveillance</a:t>
            </a:r>
            <a:r>
              <a:rPr lang="en-US" sz="1800" dirty="0">
                <a:solidFill>
                  <a:srgbClr val="002060"/>
                </a:solidFill>
              </a:rPr>
              <a:t>, 2010</a:t>
            </a:r>
          </a:p>
          <a:p>
            <a:r>
              <a:rPr lang="en-US" sz="1800" dirty="0" err="1">
                <a:solidFill>
                  <a:srgbClr val="002060"/>
                </a:solidFill>
              </a:rPr>
              <a:t>Krister</a:t>
            </a:r>
            <a:r>
              <a:rPr lang="en-US" sz="1800" dirty="0">
                <a:solidFill>
                  <a:srgbClr val="002060"/>
                </a:solidFill>
              </a:rPr>
              <a:t> Jens, </a:t>
            </a:r>
            <a:r>
              <a:rPr lang="en-US" sz="1800" dirty="0" err="1">
                <a:solidFill>
                  <a:srgbClr val="002060"/>
                </a:solidFill>
              </a:rPr>
              <a:t>Anooshmita</a:t>
            </a:r>
            <a:r>
              <a:rPr lang="en-US" sz="1800" dirty="0">
                <a:solidFill>
                  <a:srgbClr val="002060"/>
                </a:solidFill>
              </a:rPr>
              <a:t> Das, and Mikkel </a:t>
            </a:r>
            <a:r>
              <a:rPr lang="en-US" sz="1800" dirty="0" err="1">
                <a:solidFill>
                  <a:srgbClr val="002060"/>
                </a:solidFill>
              </a:rPr>
              <a:t>Baun</a:t>
            </a:r>
            <a:r>
              <a:rPr lang="en-US" sz="1800" dirty="0">
                <a:solidFill>
                  <a:srgbClr val="002060"/>
                </a:solidFill>
              </a:rPr>
              <a:t> </a:t>
            </a:r>
            <a:r>
              <a:rPr lang="en-US" sz="1800" dirty="0" err="1">
                <a:solidFill>
                  <a:srgbClr val="002060"/>
                </a:solidFill>
              </a:rPr>
              <a:t>Kjærgaard</a:t>
            </a:r>
            <a:r>
              <a:rPr lang="en-US" sz="1800" dirty="0">
                <a:solidFill>
                  <a:srgbClr val="002060"/>
                </a:solidFill>
              </a:rPr>
              <a:t>, “Detecting Group Sizes and Human-centered Interaction using 3D Stereo Vision Cameras”, </a:t>
            </a:r>
            <a:r>
              <a:rPr lang="en-US" sz="1800" i="1" dirty="0">
                <a:solidFill>
                  <a:srgbClr val="002060"/>
                </a:solidFill>
              </a:rPr>
              <a:t>Adjunct Proceedings of the 2020 ACM International Joint Conference on Pervasive and Ubiquitous Computing, 2020</a:t>
            </a:r>
          </a:p>
          <a:p>
            <a:r>
              <a:rPr lang="en-US" sz="1800" dirty="0" err="1">
                <a:solidFill>
                  <a:srgbClr val="002060"/>
                </a:solidFill>
              </a:rPr>
              <a:t>Jiank</a:t>
            </a:r>
            <a:r>
              <a:rPr lang="en-US" sz="1800" dirty="0">
                <a:solidFill>
                  <a:srgbClr val="002060"/>
                </a:solidFill>
              </a:rPr>
              <a:t> K, </a:t>
            </a:r>
            <a:r>
              <a:rPr lang="en-US" sz="1800" dirty="0" err="1">
                <a:solidFill>
                  <a:srgbClr val="002060"/>
                </a:solidFill>
              </a:rPr>
              <a:t>Jiangwen</a:t>
            </a:r>
            <a:r>
              <a:rPr lang="en-US" sz="1800" dirty="0">
                <a:solidFill>
                  <a:srgbClr val="002060"/>
                </a:solidFill>
              </a:rPr>
              <a:t> C, ”Social relationships and patterns of use in urban public spaces in China and the United Kingdom”, 2017</a:t>
            </a:r>
            <a:endParaRPr lang="he-IL" sz="1800" dirty="0">
              <a:solidFill>
                <a:srgbClr val="002060"/>
              </a:solidFill>
            </a:endParaRPr>
          </a:p>
          <a:p>
            <a:r>
              <a:rPr lang="en-US" sz="1800" dirty="0">
                <a:solidFill>
                  <a:srgbClr val="002060"/>
                </a:solidFill>
              </a:rPr>
              <a:t>Wu C et al., “Compressed Video Action Recognition”, 2018</a:t>
            </a:r>
          </a:p>
        </p:txBody>
      </p:sp>
      <p:sp>
        <p:nvSpPr>
          <p:cNvPr id="5" name="Slide Number Placeholder 4"/>
          <p:cNvSpPr>
            <a:spLocks noGrp="1"/>
          </p:cNvSpPr>
          <p:nvPr>
            <p:ph type="sldNum" sz="quarter" idx="12"/>
          </p:nvPr>
        </p:nvSpPr>
        <p:spPr/>
        <p:txBody>
          <a:bodyPr/>
          <a:lstStyle/>
          <a:p>
            <a:fld id="{B01D9778-10B4-40FB-B4E4-44FA89A86639}" type="slidenum">
              <a:rPr lang="en-US" smtClean="0"/>
              <a:pPr/>
              <a:t>23</a:t>
            </a:fld>
            <a:endParaRPr lang="en-US" dirty="0"/>
          </a:p>
        </p:txBody>
      </p:sp>
    </p:spTree>
    <p:extLst>
      <p:ext uri="{BB962C8B-B14F-4D97-AF65-F5344CB8AC3E}">
        <p14:creationId xmlns:p14="http://schemas.microsoft.com/office/powerpoint/2010/main" val="662023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Motivation</a:t>
            </a:r>
            <a:endParaRPr lang="he-IL" dirty="0">
              <a:solidFill>
                <a:srgbClr val="002060"/>
              </a:solidFill>
            </a:endParaRPr>
          </a:p>
        </p:txBody>
      </p:sp>
      <p:sp>
        <p:nvSpPr>
          <p:cNvPr id="3" name="Content Placeholder 2"/>
          <p:cNvSpPr>
            <a:spLocks noGrp="1"/>
          </p:cNvSpPr>
          <p:nvPr>
            <p:ph idx="1"/>
          </p:nvPr>
        </p:nvSpPr>
        <p:spPr>
          <a:xfrm>
            <a:off x="609600" y="1600201"/>
            <a:ext cx="5638800" cy="4525963"/>
          </a:xfrm>
        </p:spPr>
        <p:txBody>
          <a:bodyPr>
            <a:normAutofit/>
          </a:bodyPr>
          <a:lstStyle/>
          <a:p>
            <a:r>
              <a:rPr lang="en-US" dirty="0">
                <a:solidFill>
                  <a:srgbClr val="002060"/>
                </a:solidFill>
              </a:rPr>
              <a:t>Covid-19 has shown that city dwellers require high-quality public open spaces</a:t>
            </a:r>
          </a:p>
          <a:p>
            <a:r>
              <a:rPr lang="en-US" dirty="0">
                <a:solidFill>
                  <a:srgbClr val="002060"/>
                </a:solidFill>
              </a:rPr>
              <a:t>In order to improve public open spaces, we are developing a tool to assist in evaluating and designing public open spaces</a:t>
            </a:r>
          </a:p>
        </p:txBody>
      </p:sp>
      <p:sp>
        <p:nvSpPr>
          <p:cNvPr id="5" name="Slide Number Placeholder 4"/>
          <p:cNvSpPr>
            <a:spLocks noGrp="1"/>
          </p:cNvSpPr>
          <p:nvPr>
            <p:ph type="sldNum" sz="quarter" idx="12"/>
          </p:nvPr>
        </p:nvSpPr>
        <p:spPr/>
        <p:txBody>
          <a:bodyPr/>
          <a:lstStyle/>
          <a:p>
            <a:fld id="{B01D9778-10B4-40FB-B4E4-44FA89A86639}" type="slidenum">
              <a:rPr lang="en-US" smtClean="0"/>
              <a:pPr/>
              <a:t>3</a:t>
            </a:fld>
            <a:endParaRPr lang="en-US"/>
          </a:p>
        </p:txBody>
      </p:sp>
      <p:pic>
        <p:nvPicPr>
          <p:cNvPr id="9" name="Picture 8" descr="A picture containing text, grass, tree, outdoor&#10;&#10;Description automatically generated">
            <a:extLst>
              <a:ext uri="{FF2B5EF4-FFF2-40B4-BE49-F238E27FC236}">
                <a16:creationId xmlns:a16="http://schemas.microsoft.com/office/drawing/2014/main" id="{C467D4F4-6B47-4CC6-9B33-50234BCF46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4200" y="1676400"/>
            <a:ext cx="3962400" cy="3962400"/>
          </a:xfrm>
          <a:prstGeom prst="rect">
            <a:avLst/>
          </a:prstGeom>
        </p:spPr>
      </p:pic>
    </p:spTree>
    <p:extLst>
      <p:ext uri="{BB962C8B-B14F-4D97-AF65-F5344CB8AC3E}">
        <p14:creationId xmlns:p14="http://schemas.microsoft.com/office/powerpoint/2010/main" val="746629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outdoor, person, crowd&#10;&#10;Description automatically generated">
            <a:extLst>
              <a:ext uri="{FF2B5EF4-FFF2-40B4-BE49-F238E27FC236}">
                <a16:creationId xmlns:a16="http://schemas.microsoft.com/office/drawing/2014/main" id="{B6E44141-C46A-48B9-BFF3-338753E91E84}"/>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684802" y="1627245"/>
            <a:ext cx="4868398" cy="1801755"/>
          </a:xfrm>
          <a:prstGeom prst="rect">
            <a:avLst/>
          </a:prstGeom>
        </p:spPr>
      </p:pic>
      <p:pic>
        <p:nvPicPr>
          <p:cNvPr id="9" name="Picture 8" descr="Icon&#10;&#10;Description automatically generated">
            <a:extLst>
              <a:ext uri="{FF2B5EF4-FFF2-40B4-BE49-F238E27FC236}">
                <a16:creationId xmlns:a16="http://schemas.microsoft.com/office/drawing/2014/main" id="{E89D388C-9DFC-4080-BDDA-1A64832D5C49}"/>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rot="20948836">
            <a:off x="6679363" y="4218261"/>
            <a:ext cx="3352800" cy="1676400"/>
          </a:xfrm>
          <a:prstGeom prst="rect">
            <a:avLst/>
          </a:prstGeom>
        </p:spPr>
      </p:pic>
      <p:pic>
        <p:nvPicPr>
          <p:cNvPr id="7" name="Picture 6" descr="A group of people sitting on the grass&#10;&#10;Description automatically generated with medium confidence">
            <a:extLst>
              <a:ext uri="{FF2B5EF4-FFF2-40B4-BE49-F238E27FC236}">
                <a16:creationId xmlns:a16="http://schemas.microsoft.com/office/drawing/2014/main" id="{20256B21-8FBD-4BFC-BEEC-A658A449BF21}"/>
              </a:ext>
            </a:extLst>
          </p:cNvPr>
          <p:cNvPicPr>
            <a:picLocks noChangeAspect="1"/>
          </p:cNvPicPr>
          <p:nvPr/>
        </p:nvPicPr>
        <p:blipFill>
          <a:blip r:embed="rId5">
            <a:alphaModFix amt="50000"/>
            <a:extLst>
              <a:ext uri="{28A0092B-C50C-407E-A947-70E740481C1C}">
                <a14:useLocalDpi xmlns:a14="http://schemas.microsoft.com/office/drawing/2010/main" val="0"/>
              </a:ext>
            </a:extLst>
          </a:blip>
          <a:stretch>
            <a:fillRect/>
          </a:stretch>
        </p:blipFill>
        <p:spPr>
          <a:xfrm rot="573574">
            <a:off x="7022446" y="1770509"/>
            <a:ext cx="4459081" cy="2505312"/>
          </a:xfrm>
          <a:prstGeom prst="rect">
            <a:avLst/>
          </a:prstGeom>
        </p:spPr>
      </p:pic>
      <p:pic>
        <p:nvPicPr>
          <p:cNvPr id="6" name="Picture 5" descr="Diagram&#10;&#10;Description automatically generated">
            <a:extLst>
              <a:ext uri="{FF2B5EF4-FFF2-40B4-BE49-F238E27FC236}">
                <a16:creationId xmlns:a16="http://schemas.microsoft.com/office/drawing/2014/main" id="{DF16783A-16E9-4466-A070-A7BFE4DB5683}"/>
              </a:ext>
            </a:extLst>
          </p:cNvPr>
          <p:cNvPicPr>
            <a:picLocks noChangeAspect="1"/>
          </p:cNvPicPr>
          <p:nvPr/>
        </p:nvPicPr>
        <p:blipFill>
          <a:blip r:embed="rId6">
            <a:alphaModFix amt="35000"/>
            <a:extLst>
              <a:ext uri="{28A0092B-C50C-407E-A947-70E740481C1C}">
                <a14:useLocalDpi xmlns:a14="http://schemas.microsoft.com/office/drawing/2010/main" val="0"/>
              </a:ext>
            </a:extLst>
          </a:blip>
          <a:stretch>
            <a:fillRect/>
          </a:stretch>
        </p:blipFill>
        <p:spPr>
          <a:xfrm rot="21070992">
            <a:off x="918379" y="3536770"/>
            <a:ext cx="4555638" cy="2391710"/>
          </a:xfrm>
          <a:prstGeom prst="rect">
            <a:avLst/>
          </a:prstGeom>
        </p:spPr>
      </p:pic>
      <p:sp>
        <p:nvSpPr>
          <p:cNvPr id="2" name="Title 1"/>
          <p:cNvSpPr>
            <a:spLocks noGrp="1"/>
          </p:cNvSpPr>
          <p:nvPr>
            <p:ph type="title"/>
          </p:nvPr>
        </p:nvSpPr>
        <p:spPr/>
        <p:txBody>
          <a:bodyPr/>
          <a:lstStyle/>
          <a:p>
            <a:r>
              <a:rPr lang="en-US" dirty="0">
                <a:solidFill>
                  <a:srgbClr val="002060"/>
                </a:solidFill>
              </a:rPr>
              <a:t>Project Goal</a:t>
            </a:r>
            <a:endParaRPr lang="he-IL" dirty="0">
              <a:solidFill>
                <a:srgbClr val="002060"/>
              </a:solidFill>
            </a:endParaRPr>
          </a:p>
        </p:txBody>
      </p:sp>
      <p:sp>
        <p:nvSpPr>
          <p:cNvPr id="3" name="Content Placeholder 2"/>
          <p:cNvSpPr>
            <a:spLocks noGrp="1"/>
          </p:cNvSpPr>
          <p:nvPr>
            <p:ph idx="1"/>
          </p:nvPr>
        </p:nvSpPr>
        <p:spPr/>
        <p:txBody>
          <a:bodyPr>
            <a:normAutofit/>
          </a:bodyPr>
          <a:lstStyle/>
          <a:p>
            <a:pPr marL="0" indent="0" algn="ctr">
              <a:spcBef>
                <a:spcPts val="20400"/>
              </a:spcBef>
              <a:buNone/>
            </a:pPr>
            <a:r>
              <a:rPr lang="en-US" sz="3600" dirty="0">
                <a:solidFill>
                  <a:srgbClr val="002060"/>
                </a:solidFill>
              </a:rPr>
              <a:t> </a:t>
            </a:r>
          </a:p>
          <a:p>
            <a:pPr marL="0" indent="0" algn="ctr">
              <a:spcBef>
                <a:spcPts val="4000"/>
              </a:spcBef>
              <a:buNone/>
            </a:pPr>
            <a:r>
              <a:rPr lang="en-US" sz="4800" b="1" dirty="0">
                <a:ln w="19050">
                  <a:solidFill>
                    <a:schemeClr val="bg1"/>
                  </a:solidFill>
                </a:ln>
                <a:solidFill>
                  <a:srgbClr val="002060"/>
                </a:solidFill>
                <a:effectLst>
                  <a:outerShdw blurRad="38100" dist="38100" dir="2700000" algn="tl">
                    <a:srgbClr val="000000">
                      <a:alpha val="43137"/>
                    </a:srgbClr>
                  </a:outerShdw>
                </a:effectLst>
              </a:rPr>
              <a:t>Developing a Video Based Action Recognition Model</a:t>
            </a:r>
          </a:p>
        </p:txBody>
      </p:sp>
      <p:sp>
        <p:nvSpPr>
          <p:cNvPr id="5" name="Slide Number Placeholder 4"/>
          <p:cNvSpPr>
            <a:spLocks noGrp="1"/>
          </p:cNvSpPr>
          <p:nvPr>
            <p:ph type="sldNum" sz="quarter" idx="12"/>
          </p:nvPr>
        </p:nvSpPr>
        <p:spPr/>
        <p:txBody>
          <a:bodyPr/>
          <a:lstStyle/>
          <a:p>
            <a:fld id="{B01D9778-10B4-40FB-B4E4-44FA89A86639}" type="slidenum">
              <a:rPr lang="en-US" smtClean="0"/>
              <a:pPr/>
              <a:t>4</a:t>
            </a:fld>
            <a:endParaRPr lang="en-US" dirty="0"/>
          </a:p>
        </p:txBody>
      </p:sp>
    </p:spTree>
    <p:extLst>
      <p:ext uri="{BB962C8B-B14F-4D97-AF65-F5344CB8AC3E}">
        <p14:creationId xmlns:p14="http://schemas.microsoft.com/office/powerpoint/2010/main" val="334877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Outline</a:t>
            </a:r>
            <a:endParaRPr lang="he-IL" dirty="0">
              <a:solidFill>
                <a:srgbClr val="002060"/>
              </a:solidFill>
            </a:endParaRPr>
          </a:p>
        </p:txBody>
      </p:sp>
      <p:sp>
        <p:nvSpPr>
          <p:cNvPr id="3" name="Content Placeholder 2"/>
          <p:cNvSpPr>
            <a:spLocks noGrp="1"/>
          </p:cNvSpPr>
          <p:nvPr>
            <p:ph idx="1"/>
          </p:nvPr>
        </p:nvSpPr>
        <p:spPr/>
        <p:txBody>
          <a:bodyPr>
            <a:normAutofit/>
          </a:bodyPr>
          <a:lstStyle/>
          <a:p>
            <a:pPr>
              <a:lnSpc>
                <a:spcPct val="150000"/>
              </a:lnSpc>
            </a:pPr>
            <a:r>
              <a:rPr lang="en-US" dirty="0">
                <a:solidFill>
                  <a:srgbClr val="002060"/>
                </a:solidFill>
              </a:rPr>
              <a:t>Motivation</a:t>
            </a:r>
          </a:p>
          <a:p>
            <a:pPr>
              <a:lnSpc>
                <a:spcPct val="150000"/>
              </a:lnSpc>
            </a:pPr>
            <a:r>
              <a:rPr lang="en-US" dirty="0">
                <a:solidFill>
                  <a:srgbClr val="FF0000"/>
                </a:solidFill>
              </a:rPr>
              <a:t>Challenges</a:t>
            </a:r>
          </a:p>
          <a:p>
            <a:pPr>
              <a:lnSpc>
                <a:spcPct val="150000"/>
              </a:lnSpc>
            </a:pPr>
            <a:r>
              <a:rPr lang="en-US" dirty="0">
                <a:solidFill>
                  <a:srgbClr val="002060"/>
                </a:solidFill>
              </a:rPr>
              <a:t>Literature Survey</a:t>
            </a:r>
          </a:p>
          <a:p>
            <a:pPr>
              <a:lnSpc>
                <a:spcPct val="150000"/>
              </a:lnSpc>
            </a:pPr>
            <a:r>
              <a:rPr lang="en-US" dirty="0">
                <a:solidFill>
                  <a:srgbClr val="002060"/>
                </a:solidFill>
              </a:rPr>
              <a:t>Algorithm Description and Results</a:t>
            </a:r>
          </a:p>
          <a:p>
            <a:pPr>
              <a:lnSpc>
                <a:spcPct val="150000"/>
              </a:lnSpc>
            </a:pPr>
            <a:r>
              <a:rPr lang="en-US" dirty="0">
                <a:solidFill>
                  <a:srgbClr val="002060"/>
                </a:solidFill>
              </a:rPr>
              <a:t>Next Project</a:t>
            </a:r>
          </a:p>
        </p:txBody>
      </p:sp>
      <p:sp>
        <p:nvSpPr>
          <p:cNvPr id="5" name="Slide Number Placeholder 4"/>
          <p:cNvSpPr>
            <a:spLocks noGrp="1"/>
          </p:cNvSpPr>
          <p:nvPr>
            <p:ph type="sldNum" sz="quarter" idx="12"/>
          </p:nvPr>
        </p:nvSpPr>
        <p:spPr/>
        <p:txBody>
          <a:bodyPr/>
          <a:lstStyle/>
          <a:p>
            <a:fld id="{B01D9778-10B4-40FB-B4E4-44FA89A86639}" type="slidenum">
              <a:rPr lang="en-US" smtClean="0"/>
              <a:pPr/>
              <a:t>5</a:t>
            </a:fld>
            <a:endParaRPr lang="en-US"/>
          </a:p>
        </p:txBody>
      </p:sp>
      <p:pic>
        <p:nvPicPr>
          <p:cNvPr id="6" name="Picture 2" descr="Parks">
            <a:extLst>
              <a:ext uri="{FF2B5EF4-FFF2-40B4-BE49-F238E27FC236}">
                <a16:creationId xmlns:a16="http://schemas.microsoft.com/office/drawing/2014/main" id="{E4485CC9-8C11-4BA8-B329-5E2924F96C77}"/>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rot="423996">
            <a:off x="6204236" y="1872723"/>
            <a:ext cx="4191000" cy="3139204"/>
          </a:xfrm>
          <a:prstGeom prst="ellipse">
            <a:avLst/>
          </a:prstGeom>
          <a:ln w="635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0752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Challenges: Background</a:t>
            </a:r>
            <a:endParaRPr lang="he-IL" dirty="0">
              <a:solidFill>
                <a:srgbClr val="002060"/>
              </a:solidFill>
            </a:endParaRPr>
          </a:p>
        </p:txBody>
      </p:sp>
      <p:sp>
        <p:nvSpPr>
          <p:cNvPr id="3" name="Content Placeholder 2"/>
          <p:cNvSpPr>
            <a:spLocks noGrp="1"/>
          </p:cNvSpPr>
          <p:nvPr>
            <p:ph idx="1"/>
          </p:nvPr>
        </p:nvSpPr>
        <p:spPr/>
        <p:txBody>
          <a:bodyPr>
            <a:normAutofit/>
          </a:bodyPr>
          <a:lstStyle/>
          <a:p>
            <a:r>
              <a:rPr lang="en-US" sz="2800" dirty="0">
                <a:solidFill>
                  <a:srgbClr val="002060"/>
                </a:solidFill>
              </a:rPr>
              <a:t>The existing work done in the field of pedestrian attribute detection is limited and is not satisfying for our goals</a:t>
            </a:r>
          </a:p>
          <a:p>
            <a:r>
              <a:rPr lang="en-US" sz="2800" dirty="0">
                <a:solidFill>
                  <a:srgbClr val="002060"/>
                </a:solidFill>
              </a:rPr>
              <a:t>We hadn’t studied Computer Vision priorly- had to learn from scratch</a:t>
            </a:r>
          </a:p>
          <a:p>
            <a:r>
              <a:rPr lang="en-US" sz="2800" dirty="0">
                <a:solidFill>
                  <a:srgbClr val="002060"/>
                </a:solidFill>
              </a:rPr>
              <a:t>Had to take Image Processing, Data Analysis and Deep Learning courses for better understanding</a:t>
            </a:r>
          </a:p>
          <a:p>
            <a:r>
              <a:rPr lang="en-US" sz="2800" dirty="0">
                <a:solidFill>
                  <a:srgbClr val="002060"/>
                </a:solidFill>
              </a:rPr>
              <a:t>Action Recognition requires tagging of video clips, not individual frames</a:t>
            </a:r>
            <a:endParaRPr lang="he-IL" sz="2800" dirty="0">
              <a:solidFill>
                <a:srgbClr val="002060"/>
              </a:solidFill>
            </a:endParaRPr>
          </a:p>
          <a:p>
            <a:endParaRPr lang="en-US" sz="2800"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6</a:t>
            </a:fld>
            <a:endParaRPr lang="en-US"/>
          </a:p>
        </p:txBody>
      </p:sp>
    </p:spTree>
    <p:extLst>
      <p:ext uri="{BB962C8B-B14F-4D97-AF65-F5344CB8AC3E}">
        <p14:creationId xmlns:p14="http://schemas.microsoft.com/office/powerpoint/2010/main" val="2905132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Challenges: Technicalities</a:t>
            </a:r>
            <a:endParaRPr lang="he-IL" dirty="0">
              <a:solidFill>
                <a:srgbClr val="002060"/>
              </a:solidFill>
            </a:endParaRPr>
          </a:p>
        </p:txBody>
      </p:sp>
      <p:sp>
        <p:nvSpPr>
          <p:cNvPr id="3" name="Content Placeholder 2"/>
          <p:cNvSpPr>
            <a:spLocks noGrp="1"/>
          </p:cNvSpPr>
          <p:nvPr>
            <p:ph idx="1"/>
          </p:nvPr>
        </p:nvSpPr>
        <p:spPr/>
        <p:txBody>
          <a:bodyPr>
            <a:normAutofit/>
          </a:bodyPr>
          <a:lstStyle/>
          <a:p>
            <a:r>
              <a:rPr lang="en-US" sz="2800" dirty="0">
                <a:solidFill>
                  <a:srgbClr val="002060"/>
                </a:solidFill>
              </a:rPr>
              <a:t>Surveillance cameras aren’t best quality, difficult for YOLO </a:t>
            </a:r>
          </a:p>
          <a:p>
            <a:r>
              <a:rPr lang="en-US" sz="2800" dirty="0">
                <a:solidFill>
                  <a:srgbClr val="002060"/>
                </a:solidFill>
              </a:rPr>
              <a:t>Lots of “dead” footage- by nature of public parks</a:t>
            </a:r>
          </a:p>
          <a:p>
            <a:r>
              <a:rPr lang="en-US" sz="2800" dirty="0">
                <a:solidFill>
                  <a:srgbClr val="002060"/>
                </a:solidFill>
              </a:rPr>
              <a:t>Our project data is untagged</a:t>
            </a:r>
          </a:p>
          <a:p>
            <a:r>
              <a:rPr lang="en-US" sz="2800" dirty="0">
                <a:solidFill>
                  <a:srgbClr val="002060"/>
                </a:solidFill>
              </a:rPr>
              <a:t>Tagging tool (CVAT) stopped working, all our tagged data was lost after months of work</a:t>
            </a:r>
          </a:p>
          <a:p>
            <a:r>
              <a:rPr lang="en-US" sz="2800" dirty="0">
                <a:solidFill>
                  <a:srgbClr val="002060"/>
                </a:solidFill>
              </a:rPr>
              <a:t>Cameras are distant from targets and angled</a:t>
            </a:r>
            <a:endParaRPr lang="en-US" sz="2800" dirty="0">
              <a:solidFill>
                <a:srgbClr val="FF0000"/>
              </a:solidFill>
            </a:endParaRPr>
          </a:p>
          <a:p>
            <a:r>
              <a:rPr lang="en-US" sz="2800" dirty="0">
                <a:solidFill>
                  <a:srgbClr val="002060"/>
                </a:solidFill>
              </a:rPr>
              <a:t>Fast-developing field, new SOTA tools make previous work outdated</a:t>
            </a:r>
          </a:p>
        </p:txBody>
      </p:sp>
      <p:sp>
        <p:nvSpPr>
          <p:cNvPr id="5" name="Slide Number Placeholder 4"/>
          <p:cNvSpPr>
            <a:spLocks noGrp="1"/>
          </p:cNvSpPr>
          <p:nvPr>
            <p:ph type="sldNum" sz="quarter" idx="12"/>
          </p:nvPr>
        </p:nvSpPr>
        <p:spPr/>
        <p:txBody>
          <a:bodyPr/>
          <a:lstStyle/>
          <a:p>
            <a:fld id="{B01D9778-10B4-40FB-B4E4-44FA89A86639}" type="slidenum">
              <a:rPr lang="en-US" smtClean="0"/>
              <a:pPr/>
              <a:t>7</a:t>
            </a:fld>
            <a:endParaRPr lang="en-US"/>
          </a:p>
        </p:txBody>
      </p:sp>
    </p:spTree>
    <p:extLst>
      <p:ext uri="{BB962C8B-B14F-4D97-AF65-F5344CB8AC3E}">
        <p14:creationId xmlns:p14="http://schemas.microsoft.com/office/powerpoint/2010/main" val="2170056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5170B-5C2E-AA82-D613-A41282370622}"/>
              </a:ext>
            </a:extLst>
          </p:cNvPr>
          <p:cNvSpPr>
            <a:spLocks noGrp="1"/>
          </p:cNvSpPr>
          <p:nvPr>
            <p:ph type="title"/>
          </p:nvPr>
        </p:nvSpPr>
        <p:spPr/>
        <p:txBody>
          <a:bodyPr/>
          <a:lstStyle/>
          <a:p>
            <a:r>
              <a:rPr lang="en-IL" dirty="0">
                <a:solidFill>
                  <a:srgbClr val="002060"/>
                </a:solidFill>
              </a:rPr>
              <a:t>Challenges</a:t>
            </a:r>
            <a:r>
              <a:rPr lang="he-IL" dirty="0">
                <a:solidFill>
                  <a:srgbClr val="002060"/>
                </a:solidFill>
              </a:rPr>
              <a:t>-</a:t>
            </a:r>
            <a:r>
              <a:rPr lang="en-US" dirty="0">
                <a:solidFill>
                  <a:srgbClr val="002060"/>
                </a:solidFill>
              </a:rPr>
              <a:t>Data &amp; Implementation</a:t>
            </a:r>
            <a:endParaRPr lang="en-IL" dirty="0">
              <a:solidFill>
                <a:srgbClr val="002060"/>
              </a:solidFill>
            </a:endParaRPr>
          </a:p>
        </p:txBody>
      </p:sp>
      <p:sp>
        <p:nvSpPr>
          <p:cNvPr id="3" name="Content Placeholder 2">
            <a:extLst>
              <a:ext uri="{FF2B5EF4-FFF2-40B4-BE49-F238E27FC236}">
                <a16:creationId xmlns:a16="http://schemas.microsoft.com/office/drawing/2014/main" id="{AEFF65C4-DB32-36C8-11CA-DA23B2226C11}"/>
              </a:ext>
            </a:extLst>
          </p:cNvPr>
          <p:cNvSpPr>
            <a:spLocks noGrp="1"/>
          </p:cNvSpPr>
          <p:nvPr>
            <p:ph idx="1"/>
          </p:nvPr>
        </p:nvSpPr>
        <p:spPr/>
        <p:txBody>
          <a:bodyPr>
            <a:normAutofit/>
          </a:bodyPr>
          <a:lstStyle/>
          <a:p>
            <a:r>
              <a:rPr lang="en-IL" sz="2800" dirty="0"/>
              <a:t>Is this girl running? Playing? Walking?</a:t>
            </a:r>
            <a:endParaRPr lang="he-IL" sz="2800" dirty="0"/>
          </a:p>
          <a:p>
            <a:endParaRPr lang="en-IL" dirty="0"/>
          </a:p>
        </p:txBody>
      </p:sp>
      <p:sp>
        <p:nvSpPr>
          <p:cNvPr id="4" name="Slide Number Placeholder 3">
            <a:extLst>
              <a:ext uri="{FF2B5EF4-FFF2-40B4-BE49-F238E27FC236}">
                <a16:creationId xmlns:a16="http://schemas.microsoft.com/office/drawing/2014/main" id="{BC1A791B-4905-C1D5-89EC-1A0166C26A33}"/>
              </a:ext>
            </a:extLst>
          </p:cNvPr>
          <p:cNvSpPr>
            <a:spLocks noGrp="1"/>
          </p:cNvSpPr>
          <p:nvPr>
            <p:ph type="sldNum" sz="quarter" idx="12"/>
          </p:nvPr>
        </p:nvSpPr>
        <p:spPr/>
        <p:txBody>
          <a:bodyPr/>
          <a:lstStyle/>
          <a:p>
            <a:fld id="{B01D9778-10B4-40FB-B4E4-44FA89A86639}" type="slidenum">
              <a:rPr lang="en-US" smtClean="0"/>
              <a:pPr/>
              <a:t>8</a:t>
            </a:fld>
            <a:endParaRPr lang="en-US"/>
          </a:p>
        </p:txBody>
      </p:sp>
      <p:pic>
        <p:nvPicPr>
          <p:cNvPr id="5" name="Picture 4">
            <a:extLst>
              <a:ext uri="{FF2B5EF4-FFF2-40B4-BE49-F238E27FC236}">
                <a16:creationId xmlns:a16="http://schemas.microsoft.com/office/drawing/2014/main" id="{6B762662-6145-67AF-D408-FE4C1DD4B7B4}"/>
              </a:ext>
            </a:extLst>
          </p:cNvPr>
          <p:cNvPicPr>
            <a:picLocks noChangeAspect="1"/>
          </p:cNvPicPr>
          <p:nvPr/>
        </p:nvPicPr>
        <p:blipFill>
          <a:blip r:embed="rId3"/>
          <a:stretch>
            <a:fillRect/>
          </a:stretch>
        </p:blipFill>
        <p:spPr>
          <a:xfrm>
            <a:off x="3124200" y="2362200"/>
            <a:ext cx="5942970" cy="3348000"/>
          </a:xfrm>
          <a:prstGeom prst="rect">
            <a:avLst/>
          </a:prstGeom>
        </p:spPr>
      </p:pic>
    </p:spTree>
    <p:extLst>
      <p:ext uri="{BB962C8B-B14F-4D97-AF65-F5344CB8AC3E}">
        <p14:creationId xmlns:p14="http://schemas.microsoft.com/office/powerpoint/2010/main" val="904011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6C9A0-8A24-7650-AC6A-CE038C8A3E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EDEB0A-FA44-DA4E-C924-1C68DC6D76E9}"/>
              </a:ext>
            </a:extLst>
          </p:cNvPr>
          <p:cNvSpPr>
            <a:spLocks noGrp="1"/>
          </p:cNvSpPr>
          <p:nvPr>
            <p:ph type="title"/>
          </p:nvPr>
        </p:nvSpPr>
        <p:spPr/>
        <p:txBody>
          <a:bodyPr/>
          <a:lstStyle/>
          <a:p>
            <a:r>
              <a:rPr lang="en-IL" dirty="0">
                <a:solidFill>
                  <a:srgbClr val="002060"/>
                </a:solidFill>
              </a:rPr>
              <a:t>Challenges</a:t>
            </a:r>
            <a:r>
              <a:rPr lang="he-IL" dirty="0">
                <a:solidFill>
                  <a:srgbClr val="002060"/>
                </a:solidFill>
              </a:rPr>
              <a:t>-</a:t>
            </a:r>
            <a:r>
              <a:rPr lang="en-US" dirty="0">
                <a:solidFill>
                  <a:srgbClr val="002060"/>
                </a:solidFill>
              </a:rPr>
              <a:t>Data &amp; Implementation</a:t>
            </a:r>
            <a:endParaRPr lang="en-IL" dirty="0">
              <a:solidFill>
                <a:srgbClr val="002060"/>
              </a:solidFill>
            </a:endParaRPr>
          </a:p>
        </p:txBody>
      </p:sp>
      <p:sp>
        <p:nvSpPr>
          <p:cNvPr id="3" name="Content Placeholder 2">
            <a:extLst>
              <a:ext uri="{FF2B5EF4-FFF2-40B4-BE49-F238E27FC236}">
                <a16:creationId xmlns:a16="http://schemas.microsoft.com/office/drawing/2014/main" id="{4803CF0A-E926-74E9-B0AD-CA001DC5EDAF}"/>
              </a:ext>
            </a:extLst>
          </p:cNvPr>
          <p:cNvSpPr>
            <a:spLocks noGrp="1"/>
          </p:cNvSpPr>
          <p:nvPr>
            <p:ph idx="1"/>
          </p:nvPr>
        </p:nvSpPr>
        <p:spPr/>
        <p:txBody>
          <a:bodyPr>
            <a:normAutofit/>
          </a:bodyPr>
          <a:lstStyle/>
          <a:p>
            <a:r>
              <a:rPr lang="en-IL" sz="2800" dirty="0"/>
              <a:t>Is this girl running? Playing? Walking?</a:t>
            </a:r>
            <a:endParaRPr lang="he-IL" sz="2800" dirty="0"/>
          </a:p>
          <a:p>
            <a:endParaRPr lang="en-IL" dirty="0"/>
          </a:p>
        </p:txBody>
      </p:sp>
      <p:sp>
        <p:nvSpPr>
          <p:cNvPr id="4" name="Slide Number Placeholder 3">
            <a:extLst>
              <a:ext uri="{FF2B5EF4-FFF2-40B4-BE49-F238E27FC236}">
                <a16:creationId xmlns:a16="http://schemas.microsoft.com/office/drawing/2014/main" id="{256D62DF-738D-95CF-3BFF-A7EB547E284E}"/>
              </a:ext>
            </a:extLst>
          </p:cNvPr>
          <p:cNvSpPr>
            <a:spLocks noGrp="1"/>
          </p:cNvSpPr>
          <p:nvPr>
            <p:ph type="sldNum" sz="quarter" idx="12"/>
          </p:nvPr>
        </p:nvSpPr>
        <p:spPr/>
        <p:txBody>
          <a:bodyPr/>
          <a:lstStyle/>
          <a:p>
            <a:fld id="{B01D9778-10B4-40FB-B4E4-44FA89A86639}" type="slidenum">
              <a:rPr lang="en-US" smtClean="0"/>
              <a:pPr/>
              <a:t>9</a:t>
            </a:fld>
            <a:endParaRPr lang="en-US"/>
          </a:p>
        </p:txBody>
      </p:sp>
      <p:pic>
        <p:nvPicPr>
          <p:cNvPr id="6" name="Picture 5" descr="A person in a pink shirt&#10;&#10;AI-generated content may be incorrect.">
            <a:extLst>
              <a:ext uri="{FF2B5EF4-FFF2-40B4-BE49-F238E27FC236}">
                <a16:creationId xmlns:a16="http://schemas.microsoft.com/office/drawing/2014/main" id="{D3A2259D-B2A0-42E0-3823-B651712BD3E4}"/>
              </a:ext>
            </a:extLst>
          </p:cNvPr>
          <p:cNvPicPr>
            <a:picLocks noChangeAspect="1"/>
          </p:cNvPicPr>
          <p:nvPr/>
        </p:nvPicPr>
        <p:blipFill>
          <a:blip r:embed="rId3"/>
          <a:stretch>
            <a:fillRect/>
          </a:stretch>
        </p:blipFill>
        <p:spPr>
          <a:xfrm>
            <a:off x="1143000" y="2861072"/>
            <a:ext cx="10279172" cy="2004219"/>
          </a:xfrm>
          <a:prstGeom prst="rect">
            <a:avLst/>
          </a:prstGeom>
        </p:spPr>
      </p:pic>
    </p:spTree>
    <p:extLst>
      <p:ext uri="{BB962C8B-B14F-4D97-AF65-F5344CB8AC3E}">
        <p14:creationId xmlns:p14="http://schemas.microsoft.com/office/powerpoint/2010/main" val="503646096"/>
      </p:ext>
    </p:extLst>
  </p:cSld>
  <p:clrMapOvr>
    <a:masterClrMapping/>
  </p:clrMapOvr>
</p:sld>
</file>

<file path=ppt/theme/theme1.xml><?xml version="1.0" encoding="utf-8"?>
<a:theme xmlns:a="http://schemas.openxmlformats.org/drawingml/2006/main" name="Office Theme">
  <a:themeElements>
    <a:clrScheme name="Pushpin">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71078</TotalTime>
  <Words>1834</Words>
  <Application>Microsoft Macintosh PowerPoint</Application>
  <PresentationFormat>Widescreen</PresentationFormat>
  <Paragraphs>230</Paragraphs>
  <Slides>23</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Cochin</vt:lpstr>
      <vt:lpstr>Office Theme</vt:lpstr>
      <vt:lpstr>  Final Presentation   Characterizing People’s Activities and Group Sizes in Videos of Public Open Spaces</vt:lpstr>
      <vt:lpstr>Outline</vt:lpstr>
      <vt:lpstr>Motivation</vt:lpstr>
      <vt:lpstr>Project Goal</vt:lpstr>
      <vt:lpstr>Outline</vt:lpstr>
      <vt:lpstr>Challenges: Background</vt:lpstr>
      <vt:lpstr>Challenges: Technicalities</vt:lpstr>
      <vt:lpstr>Challenges-Data &amp; Implementation</vt:lpstr>
      <vt:lpstr>Challenges-Data &amp; Implementation</vt:lpstr>
      <vt:lpstr>Challenges-Data &amp; Implementation</vt:lpstr>
      <vt:lpstr>Challenges-Data &amp; Implementation</vt:lpstr>
      <vt:lpstr>Outline</vt:lpstr>
      <vt:lpstr>Literature Survey</vt:lpstr>
      <vt:lpstr>Literature Survey</vt:lpstr>
      <vt:lpstr>Literature Survey</vt:lpstr>
      <vt:lpstr>Pedestrian Detection</vt:lpstr>
      <vt:lpstr>Segmentation</vt:lpstr>
      <vt:lpstr>Our Data</vt:lpstr>
      <vt:lpstr>Our Data</vt:lpstr>
      <vt:lpstr>PowerPoint Presentation</vt:lpstr>
      <vt:lpstr>Outline</vt:lpstr>
      <vt:lpstr>What we did</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SIPL Presentation Template</dc:title>
  <dc:creator>yair@ee.technion.ac.il</dc:creator>
  <cp:lastModifiedBy>Shoham Grunblat</cp:lastModifiedBy>
  <cp:revision>676</cp:revision>
  <cp:lastPrinted>2014-09-21T12:04:19Z</cp:lastPrinted>
  <dcterms:created xsi:type="dcterms:W3CDTF">2012-05-28T18:42:10Z</dcterms:created>
  <dcterms:modified xsi:type="dcterms:W3CDTF">2025-05-19T09:43:15Z</dcterms:modified>
</cp:coreProperties>
</file>